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2"/>
  </p:handoutMasterIdLst>
  <p:sldIdLst>
    <p:sldId id="256" r:id="rId2"/>
    <p:sldId id="260" r:id="rId3"/>
    <p:sldId id="261" r:id="rId4"/>
    <p:sldId id="271" r:id="rId5"/>
    <p:sldId id="262" r:id="rId6"/>
    <p:sldId id="266" r:id="rId7"/>
    <p:sldId id="268" r:id="rId8"/>
    <p:sldId id="267" r:id="rId9"/>
    <p:sldId id="263" r:id="rId10"/>
    <p:sldId id="270" r:id="rId11"/>
    <p:sldId id="279" r:id="rId12"/>
    <p:sldId id="280" r:id="rId13"/>
    <p:sldId id="281" r:id="rId14"/>
    <p:sldId id="288" r:id="rId15"/>
    <p:sldId id="294" r:id="rId16"/>
    <p:sldId id="289" r:id="rId17"/>
    <p:sldId id="282" r:id="rId18"/>
    <p:sldId id="295" r:id="rId19"/>
    <p:sldId id="300" r:id="rId20"/>
    <p:sldId id="301" r:id="rId21"/>
    <p:sldId id="299" r:id="rId22"/>
    <p:sldId id="296" r:id="rId23"/>
    <p:sldId id="272" r:id="rId24"/>
    <p:sldId id="273" r:id="rId25"/>
    <p:sldId id="285" r:id="rId26"/>
    <p:sldId id="284" r:id="rId27"/>
    <p:sldId id="283" r:id="rId28"/>
    <p:sldId id="291" r:id="rId29"/>
    <p:sldId id="286" r:id="rId30"/>
    <p:sldId id="293" r:id="rId31"/>
    <p:sldId id="287" r:id="rId32"/>
    <p:sldId id="298" r:id="rId33"/>
    <p:sldId id="290" r:id="rId34"/>
    <p:sldId id="292" r:id="rId35"/>
    <p:sldId id="297" r:id="rId36"/>
    <p:sldId id="302" r:id="rId37"/>
    <p:sldId id="303" r:id="rId38"/>
    <p:sldId id="277" r:id="rId39"/>
    <p:sldId id="269" r:id="rId40"/>
    <p:sldId id="265" r:id="rId41"/>
    <p:sldId id="304" r:id="rId42"/>
    <p:sldId id="305" r:id="rId43"/>
    <p:sldId id="306" r:id="rId44"/>
    <p:sldId id="264" r:id="rId45"/>
    <p:sldId id="275" r:id="rId46"/>
    <p:sldId id="276" r:id="rId47"/>
    <p:sldId id="278" r:id="rId48"/>
    <p:sldId id="274" r:id="rId49"/>
    <p:sldId id="257" r:id="rId50"/>
    <p:sldId id="30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55" autoAdjust="0"/>
    <p:restoredTop sz="94660"/>
  </p:normalViewPr>
  <p:slideViewPr>
    <p:cSldViewPr snapToGrid="0">
      <p:cViewPr>
        <p:scale>
          <a:sx n="103" d="100"/>
          <a:sy n="103" d="100"/>
        </p:scale>
        <p:origin x="472" y="-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handoutMaster" Target="handoutMasters/handout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455FE-8392-7843-922B-7633C1B0A080}" type="datetimeFigureOut">
              <a:rPr lang="fr-FR" smtClean="0"/>
              <a:t>14/06/2020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BAD27-AE1C-0340-9656-2251CA3A51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470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9549"/>
            <a:ext cx="6266377" cy="1923938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anchor="b"/>
          <a:lstStyle>
            <a:lvl1pPr algn="ctr">
              <a:defRPr sz="6000" b="1" cap="none" spc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  <a:reflection blurRad="127000" stA="46000" endPos="35000" dir="5400000" sy="-100000" algn="bl" rotWithShape="0"/>
                </a:effectLst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3612" y="2774157"/>
            <a:ext cx="351915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8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9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998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86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6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Edytuj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8650" y="476518"/>
            <a:ext cx="7886700" cy="1169719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anchor="b"/>
          <a:lstStyle>
            <a:lvl1pPr algn="ctr">
              <a:defRPr sz="6000" b="1" cap="none" spc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  <a:reflection blurRad="127000" stA="46000" endPos="35000" dir="5400000" sy="-100000" algn="bl" rotWithShape="0"/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479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8650" y="476518"/>
            <a:ext cx="7886700" cy="1169719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anchor="b"/>
          <a:lstStyle>
            <a:lvl1pPr algn="ctr">
              <a:defRPr sz="6000" b="1" cap="none" spc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  <a:reflection blurRad="127000" stA="46000" endPos="35000" dir="5400000" sy="-100000" algn="bl" rotWithShape="0"/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7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8650" y="476518"/>
            <a:ext cx="7886700" cy="1169719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anchor="b"/>
          <a:lstStyle>
            <a:lvl1pPr algn="ctr">
              <a:defRPr sz="6000" b="1" cap="none" spc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  <a:reflection blurRad="127000" stA="46000" endPos="35000" dir="5400000" sy="-100000" algn="bl" rotWithShape="0"/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8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99861" y="1906073"/>
            <a:ext cx="7886700" cy="1169719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anchor="b"/>
          <a:lstStyle>
            <a:lvl1pPr algn="ctr">
              <a:defRPr sz="6000" b="1" cap="none" spc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  <a:reflection blurRad="127000" stA="46000" endPos="35000" dir="5400000" sy="-100000" algn="bl" rotWithShape="0"/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25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76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55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44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89A9A-A6E7-4DCA-9014-9AAB5B7745C3}" type="datetimeFigureOut">
              <a:rPr lang="ru-RU" smtClean="0"/>
              <a:t>14.06.20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85D4C-FE1B-4649-AF08-82974691C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85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20" Type="http://schemas.openxmlformats.org/officeDocument/2006/relationships/image" Target="../media/image45.jpg"/><Relationship Id="rId21" Type="http://schemas.openxmlformats.org/officeDocument/2006/relationships/image" Target="../media/image46.jpg"/><Relationship Id="rId22" Type="http://schemas.openxmlformats.org/officeDocument/2006/relationships/image" Target="../media/image47.jpg"/><Relationship Id="rId23" Type="http://schemas.openxmlformats.org/officeDocument/2006/relationships/image" Target="../media/image48.jpg"/><Relationship Id="rId24" Type="http://schemas.openxmlformats.org/officeDocument/2006/relationships/image" Target="../media/image49.jpeg"/><Relationship Id="rId25" Type="http://schemas.openxmlformats.org/officeDocument/2006/relationships/image" Target="../media/image50.jpeg"/><Relationship Id="rId26" Type="http://schemas.openxmlformats.org/officeDocument/2006/relationships/image" Target="../media/image51.png"/><Relationship Id="rId27" Type="http://schemas.openxmlformats.org/officeDocument/2006/relationships/image" Target="../media/image52.png"/><Relationship Id="rId10" Type="http://schemas.openxmlformats.org/officeDocument/2006/relationships/image" Target="../media/image16.png"/><Relationship Id="rId11" Type="http://schemas.openxmlformats.org/officeDocument/2006/relationships/image" Target="../media/image18.png"/><Relationship Id="rId12" Type="http://schemas.openxmlformats.org/officeDocument/2006/relationships/image" Target="../media/image27.jpeg"/><Relationship Id="rId13" Type="http://schemas.openxmlformats.org/officeDocument/2006/relationships/image" Target="../media/image23.png"/><Relationship Id="rId14" Type="http://schemas.openxmlformats.org/officeDocument/2006/relationships/image" Target="../media/image40.jpg"/><Relationship Id="rId15" Type="http://schemas.openxmlformats.org/officeDocument/2006/relationships/image" Target="../media/image41.jpg"/><Relationship Id="rId16" Type="http://schemas.openxmlformats.org/officeDocument/2006/relationships/image" Target="../media/image42.jpg"/><Relationship Id="rId17" Type="http://schemas.openxmlformats.org/officeDocument/2006/relationships/image" Target="../media/image43.jpg"/><Relationship Id="rId18" Type="http://schemas.openxmlformats.org/officeDocument/2006/relationships/image" Target="../media/image15.jpeg"/><Relationship Id="rId19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8.jpeg"/><Relationship Id="rId5" Type="http://schemas.openxmlformats.org/officeDocument/2006/relationships/image" Target="../media/image26.jpeg"/><Relationship Id="rId6" Type="http://schemas.openxmlformats.org/officeDocument/2006/relationships/image" Target="../media/image39.jpeg"/><Relationship Id="rId7" Type="http://schemas.openxmlformats.org/officeDocument/2006/relationships/image" Target="../media/image24.jpg"/><Relationship Id="rId8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USMBM Basket</a:t>
            </a:r>
            <a:endParaRPr lang="ru-RU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3612" y="2774157"/>
            <a:ext cx="3519152" cy="3816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Saison 2020 - 2021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ZoneTexte 5"/>
          <p:cNvSpPr txBox="1"/>
          <p:nvPr/>
        </p:nvSpPr>
        <p:spPr>
          <a:xfrm>
            <a:off x="2007218" y="5542156"/>
            <a:ext cx="4817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Bienvenue </a:t>
            </a:r>
            <a:r>
              <a:rPr lang="fr-FR" sz="4000" b="1" smtClean="0">
                <a:solidFill>
                  <a:schemeClr val="bg1"/>
                </a:solidFill>
              </a:rPr>
              <a:t>à tous !!!</a:t>
            </a:r>
            <a:endParaRPr lang="fr-FR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7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8 équipes engagées en championnat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U9 (Jean-Marc, </a:t>
            </a:r>
            <a:r>
              <a:rPr lang="fr-FR" sz="2400" dirty="0" smtClean="0">
                <a:solidFill>
                  <a:srgbClr val="00B050"/>
                </a:solidFill>
              </a:rPr>
              <a:t>Yoan</a:t>
            </a:r>
            <a:r>
              <a:rPr lang="fr-FR" sz="2400" dirty="0" smtClean="0"/>
              <a:t>, peut-être des joueurs U15 </a:t>
            </a:r>
            <a:r>
              <a:rPr lang="mr-IN" sz="2400" dirty="0" smtClean="0"/>
              <a:t>–</a:t>
            </a:r>
            <a:r>
              <a:rPr lang="fr-FR" sz="2400" dirty="0" smtClean="0"/>
              <a:t> U17 : </a:t>
            </a:r>
            <a:r>
              <a:rPr lang="fr-FR" sz="2400" dirty="0" smtClean="0">
                <a:solidFill>
                  <a:srgbClr val="00B050"/>
                </a:solidFill>
              </a:rPr>
              <a:t>Yanis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1 U11F (Nicolas, Steve, </a:t>
            </a:r>
            <a:r>
              <a:rPr lang="fr-FR" sz="2400" dirty="0" smtClean="0">
                <a:solidFill>
                  <a:srgbClr val="00B050"/>
                </a:solidFill>
              </a:rPr>
              <a:t>Romain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1 U11M </a:t>
            </a:r>
            <a:r>
              <a:rPr lang="fr-FR" sz="2400" dirty="0" smtClean="0">
                <a:solidFill>
                  <a:srgbClr val="00B050"/>
                </a:solidFill>
              </a:rPr>
              <a:t>(</a:t>
            </a:r>
            <a:r>
              <a:rPr lang="fr-FR" sz="2400" dirty="0" err="1" smtClean="0">
                <a:solidFill>
                  <a:srgbClr val="00B050"/>
                </a:solidFill>
              </a:rPr>
              <a:t>Ianel</a:t>
            </a:r>
            <a:r>
              <a:rPr lang="fr-FR" sz="2400" dirty="0" smtClean="0"/>
              <a:t>, Stéphane P, Alexis, Renaud, </a:t>
            </a:r>
            <a:r>
              <a:rPr lang="fr-FR" sz="2400" dirty="0" smtClean="0">
                <a:solidFill>
                  <a:srgbClr val="00B050"/>
                </a:solidFill>
              </a:rPr>
              <a:t>Romain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1 U13M (</a:t>
            </a:r>
            <a:r>
              <a:rPr lang="fr-FR" sz="2400" dirty="0" smtClean="0">
                <a:solidFill>
                  <a:srgbClr val="00B050"/>
                </a:solidFill>
              </a:rPr>
              <a:t>Jérôme, Gary</a:t>
            </a:r>
            <a:r>
              <a:rPr lang="fr-FR" sz="2400" dirty="0" smtClean="0"/>
              <a:t>, David*)</a:t>
            </a:r>
            <a:br>
              <a:rPr lang="fr-FR" sz="2400" dirty="0" smtClean="0"/>
            </a:br>
            <a:r>
              <a:rPr lang="fr-FR" sz="2400" dirty="0" smtClean="0"/>
              <a:t>1 U13F (Nicolas, Laurent)</a:t>
            </a:r>
            <a:br>
              <a:rPr lang="fr-FR" sz="2400" dirty="0" smtClean="0"/>
            </a:br>
            <a:r>
              <a:rPr lang="fr-FR" sz="2400" dirty="0" smtClean="0"/>
              <a:t>1 U15M (Benoit*, Julien)</a:t>
            </a:r>
            <a:br>
              <a:rPr lang="fr-FR" sz="2400" dirty="0" smtClean="0"/>
            </a:br>
            <a:r>
              <a:rPr lang="fr-FR" sz="2400" dirty="0" smtClean="0"/>
              <a:t>1 U17M (Bernard, Kévin)</a:t>
            </a:r>
            <a:br>
              <a:rPr lang="fr-FR" sz="2400" dirty="0" smtClean="0"/>
            </a:br>
            <a:r>
              <a:rPr lang="fr-FR" sz="2400" dirty="0" smtClean="0"/>
              <a:t>1 SM (Daniel)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b="1" dirty="0" smtClean="0"/>
              <a:t>3 équipes « loisir »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U7 (projet)</a:t>
            </a:r>
            <a:br>
              <a:rPr lang="fr-FR" sz="2400" dirty="0" smtClean="0"/>
            </a:br>
            <a:r>
              <a:rPr lang="fr-FR" sz="2400" dirty="0" smtClean="0"/>
              <a:t>1 U9</a:t>
            </a:r>
            <a:br>
              <a:rPr lang="fr-FR" sz="2400" dirty="0" smtClean="0"/>
            </a:br>
            <a:r>
              <a:rPr lang="fr-FR" sz="2400" dirty="0" smtClean="0"/>
              <a:t>1 SM/SF (Adeline)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9146" y="4023152"/>
            <a:ext cx="4594279" cy="130185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378524" y="4120715"/>
            <a:ext cx="43155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smtClean="0">
                <a:solidFill>
                  <a:srgbClr val="FF0000"/>
                </a:solidFill>
              </a:rPr>
              <a:t>20 entraineurs dont 9 nouveaux </a:t>
            </a:r>
            <a:br>
              <a:rPr lang="fr-FR" sz="2400" smtClean="0">
                <a:solidFill>
                  <a:srgbClr val="FF0000"/>
                </a:solidFill>
              </a:rPr>
            </a:br>
            <a:r>
              <a:rPr lang="fr-FR" sz="1400" smtClean="0">
                <a:solidFill>
                  <a:srgbClr val="FF0000"/>
                </a:solidFill>
              </a:rPr>
              <a:t>Nous </a:t>
            </a:r>
            <a:r>
              <a:rPr lang="fr-FR" sz="1400" dirty="0" smtClean="0">
                <a:solidFill>
                  <a:srgbClr val="FF0000"/>
                </a:solidFill>
              </a:rPr>
              <a:t>recherchons des entraineurs pour la catégorie U7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78524" y="4797823"/>
            <a:ext cx="404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*  En projet : </a:t>
            </a:r>
            <a:r>
              <a:rPr lang="fr-FR" smtClean="0">
                <a:solidFill>
                  <a:srgbClr val="00B050"/>
                </a:solidFill>
              </a:rPr>
              <a:t>Accompagnement Coaching</a:t>
            </a:r>
            <a:endParaRPr lang="fr-FR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8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8 équipes engagées en championnat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U9 (Jean-Marc, </a:t>
            </a:r>
            <a:r>
              <a:rPr lang="fr-FR" sz="2400" dirty="0" smtClean="0">
                <a:solidFill>
                  <a:srgbClr val="00B050"/>
                </a:solidFill>
              </a:rPr>
              <a:t>Yoan</a:t>
            </a:r>
            <a:r>
              <a:rPr lang="fr-FR" sz="2400" dirty="0" smtClean="0"/>
              <a:t>, joueurs U15 </a:t>
            </a:r>
            <a:r>
              <a:rPr lang="mr-IN" sz="2400" dirty="0" smtClean="0"/>
              <a:t>–</a:t>
            </a:r>
            <a:r>
              <a:rPr lang="fr-FR" sz="2400" dirty="0" smtClean="0"/>
              <a:t> U17 : </a:t>
            </a:r>
            <a:r>
              <a:rPr lang="fr-FR" sz="2400" dirty="0" smtClean="0">
                <a:solidFill>
                  <a:srgbClr val="00B050"/>
                </a:solidFill>
              </a:rPr>
              <a:t>Yanis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17" y="3148046"/>
            <a:ext cx="2063212" cy="27509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35" y="3148045"/>
            <a:ext cx="2750949" cy="275094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04" y="3148045"/>
            <a:ext cx="2121331" cy="28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8 équipes engagées en championnat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U11F (Nicolas, Steve, </a:t>
            </a:r>
            <a:r>
              <a:rPr lang="fr-FR" sz="2400" dirty="0" smtClean="0">
                <a:solidFill>
                  <a:srgbClr val="00B050"/>
                </a:solidFill>
              </a:rPr>
              <a:t>Romain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856376"/>
            <a:ext cx="2051290" cy="30426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40" y="2856376"/>
            <a:ext cx="1711473" cy="30426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13" y="2843764"/>
            <a:ext cx="2274100" cy="305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7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8 équipes engagées en championnat</a:t>
            </a:r>
            <a:br>
              <a:rPr lang="fr-FR" sz="2400" b="1" dirty="0" smtClean="0"/>
            </a:br>
            <a:r>
              <a:rPr lang="fr-FR" sz="2400" dirty="0" smtClean="0"/>
              <a:t>1 U11M </a:t>
            </a:r>
            <a:r>
              <a:rPr lang="fr-FR" sz="2400" dirty="0" smtClean="0">
                <a:solidFill>
                  <a:srgbClr val="00B050"/>
                </a:solidFill>
              </a:rPr>
              <a:t>(</a:t>
            </a:r>
            <a:r>
              <a:rPr lang="fr-FR" sz="2400" dirty="0" err="1" smtClean="0">
                <a:solidFill>
                  <a:srgbClr val="00B050"/>
                </a:solidFill>
              </a:rPr>
              <a:t>Ianel</a:t>
            </a:r>
            <a:r>
              <a:rPr lang="fr-FR" sz="2400" dirty="0" smtClean="0"/>
              <a:t>, Stéphane P, Alexis, Renaud, </a:t>
            </a:r>
            <a:r>
              <a:rPr lang="fr-FR" sz="2400" dirty="0" smtClean="0">
                <a:solidFill>
                  <a:srgbClr val="00B050"/>
                </a:solidFill>
              </a:rPr>
              <a:t>Romain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50" y="2841513"/>
            <a:ext cx="1703346" cy="22884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8" y="2856376"/>
            <a:ext cx="1648011" cy="22735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89" y="2856376"/>
            <a:ext cx="1998624" cy="22735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12" y="2856376"/>
            <a:ext cx="1588671" cy="227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8 équipes engagées en championnat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U13M (</a:t>
            </a:r>
            <a:r>
              <a:rPr lang="fr-FR" sz="2400" dirty="0" smtClean="0">
                <a:solidFill>
                  <a:srgbClr val="00B050"/>
                </a:solidFill>
              </a:rPr>
              <a:t>Jérôme, Gary</a:t>
            </a:r>
            <a:r>
              <a:rPr lang="fr-FR" sz="2400" dirty="0" smtClean="0"/>
              <a:t>, David*)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32" y="2960176"/>
            <a:ext cx="1335300" cy="25959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03" y="2960177"/>
            <a:ext cx="2337729" cy="25959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8" y="2960176"/>
            <a:ext cx="1777834" cy="259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4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8 équipes engagées en championnat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U13F (Nicolas, Laurent*)</a:t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41" y="2856376"/>
            <a:ext cx="1711473" cy="30426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3" y="2856376"/>
            <a:ext cx="2051290" cy="304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55961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8 équipes engagées en championnat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U15M (Benoit*, Julien)</a:t>
            </a:r>
            <a:br>
              <a:rPr lang="fr-FR" sz="2400" dirty="0" smtClean="0"/>
            </a:b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8081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8 équipes engagées en championnat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U17M (Bernard, Kévin)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52" y="2882685"/>
            <a:ext cx="1655694" cy="34948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46" y="2882685"/>
            <a:ext cx="1972229" cy="35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8 équipes engagées en championnat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SM (Daniel)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44" y="2727702"/>
            <a:ext cx="1922274" cy="341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3 équipes engagées en Loisir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U7</a:t>
            </a:r>
            <a:br>
              <a:rPr lang="fr-FR" sz="2400" dirty="0" smtClean="0"/>
            </a:br>
            <a:endParaRPr lang="fr-FR" sz="2400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628651" y="2743200"/>
            <a:ext cx="74769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C’est un projet, nous souhaitons demander un créneau d’une heure le samedi matin, en attente de validation par le bureau du club ET de la </a:t>
            </a:r>
            <a:r>
              <a:rPr lang="fr-FR" sz="2000" dirty="0" smtClean="0"/>
              <a:t>mairie</a:t>
            </a:r>
            <a:br>
              <a:rPr lang="fr-FR" sz="2000" dirty="0" smtClean="0"/>
            </a:br>
            <a:r>
              <a:rPr lang="fr-FR" sz="2000" dirty="0" smtClean="0"/>
              <a:t>Le projet </a:t>
            </a:r>
            <a:r>
              <a:rPr lang="fr-FR" sz="2000" b="1" dirty="0" smtClean="0"/>
              <a:t>Retour au jeu </a:t>
            </a:r>
            <a:r>
              <a:rPr lang="fr-FR" sz="2000" dirty="0" smtClean="0"/>
              <a:t>permettra de faire la promotion de l’ouverture de la catégorie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535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456443"/>
          </a:xfrm>
        </p:spPr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 smtClean="0"/>
              <a:t>Bilan de la saison 2019 </a:t>
            </a:r>
            <a:r>
              <a:rPr lang="mr-IN" sz="2400" dirty="0" smtClean="0"/>
              <a:t>–</a:t>
            </a:r>
            <a:r>
              <a:rPr lang="fr-FR" sz="2400" dirty="0" smtClean="0"/>
              <a:t> 2020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 smtClean="0"/>
              <a:t>Organisation de la saison 2020 </a:t>
            </a:r>
            <a:r>
              <a:rPr lang="mr-IN" sz="2400" dirty="0" smtClean="0"/>
              <a:t>–</a:t>
            </a:r>
            <a:r>
              <a:rPr lang="fr-FR" sz="2400" dirty="0" smtClean="0"/>
              <a:t> 2021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 smtClean="0"/>
              <a:t>L’identité du club que l’on souhaite développer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 smtClean="0"/>
              <a:t>Les projets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 smtClean="0"/>
              <a:t>Présentation des dirigeants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5400" dirty="0" smtClean="0"/>
              <a:t>Sommaire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7501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3 équipes engagées en Loisir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U9 (Jean-Marc, </a:t>
            </a:r>
            <a:r>
              <a:rPr lang="fr-FR" sz="2400" dirty="0" smtClean="0">
                <a:solidFill>
                  <a:srgbClr val="00B050"/>
                </a:solidFill>
              </a:rPr>
              <a:t>Yoan</a:t>
            </a:r>
            <a:r>
              <a:rPr lang="fr-FR" sz="2400" dirty="0" smtClean="0"/>
              <a:t>, joueurs U15 </a:t>
            </a:r>
            <a:r>
              <a:rPr lang="mr-IN" sz="2400" dirty="0" smtClean="0"/>
              <a:t>–</a:t>
            </a:r>
            <a:r>
              <a:rPr lang="fr-FR" sz="2400" dirty="0" smtClean="0"/>
              <a:t> U17 : </a:t>
            </a:r>
            <a:r>
              <a:rPr lang="fr-FR" sz="2400" dirty="0" smtClean="0">
                <a:solidFill>
                  <a:srgbClr val="00B050"/>
                </a:solidFill>
              </a:rPr>
              <a:t>Yanis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17" y="3148046"/>
            <a:ext cx="2063212" cy="27509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35" y="3148045"/>
            <a:ext cx="2750949" cy="275094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04" y="3148045"/>
            <a:ext cx="2121331" cy="28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3 équipes engagées en Loisir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Adulte SM / SF </a:t>
            </a:r>
            <a:br>
              <a:rPr lang="fr-FR" sz="2400" dirty="0" smtClean="0"/>
            </a:br>
            <a:endParaRPr lang="fr-FR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89" y="2836189"/>
            <a:ext cx="1826553" cy="32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8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Organisation saison 2020-2021</a:t>
            </a:r>
            <a:endParaRPr lang="ru-RU" sz="48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3370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/>
              <a:t>8 équipes engagées en championnat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U9 (Jean-Marc, </a:t>
            </a:r>
            <a:r>
              <a:rPr lang="fr-FR" sz="2400" dirty="0" smtClean="0">
                <a:solidFill>
                  <a:srgbClr val="00B050"/>
                </a:solidFill>
              </a:rPr>
              <a:t>Yoan</a:t>
            </a:r>
            <a:r>
              <a:rPr lang="fr-FR" sz="2400" dirty="0" smtClean="0"/>
              <a:t>, peut-être des joueurs U15 </a:t>
            </a:r>
            <a:r>
              <a:rPr lang="mr-IN" sz="2400" dirty="0" smtClean="0"/>
              <a:t>–</a:t>
            </a:r>
            <a:r>
              <a:rPr lang="fr-FR" sz="2400" dirty="0" smtClean="0"/>
              <a:t> U17 : </a:t>
            </a:r>
            <a:r>
              <a:rPr lang="fr-FR" sz="2400" dirty="0" smtClean="0">
                <a:solidFill>
                  <a:srgbClr val="00B050"/>
                </a:solidFill>
              </a:rPr>
              <a:t>Yanis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1 U11F (Nicolas, Steve, </a:t>
            </a:r>
            <a:r>
              <a:rPr lang="fr-FR" sz="2400" dirty="0" smtClean="0">
                <a:solidFill>
                  <a:srgbClr val="00B050"/>
                </a:solidFill>
              </a:rPr>
              <a:t>Romain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1 U11M </a:t>
            </a:r>
            <a:r>
              <a:rPr lang="fr-FR" sz="2400" dirty="0" smtClean="0">
                <a:solidFill>
                  <a:srgbClr val="00B050"/>
                </a:solidFill>
              </a:rPr>
              <a:t>(</a:t>
            </a:r>
            <a:r>
              <a:rPr lang="fr-FR" sz="2400" dirty="0" err="1" smtClean="0">
                <a:solidFill>
                  <a:srgbClr val="00B050"/>
                </a:solidFill>
              </a:rPr>
              <a:t>Ianel</a:t>
            </a:r>
            <a:r>
              <a:rPr lang="fr-FR" sz="2400" dirty="0" smtClean="0"/>
              <a:t>, Stéphane P, Alexis, Renaud, </a:t>
            </a:r>
            <a:r>
              <a:rPr lang="fr-FR" sz="2400" dirty="0" smtClean="0">
                <a:solidFill>
                  <a:srgbClr val="00B050"/>
                </a:solidFill>
              </a:rPr>
              <a:t>Romain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1 U13M (</a:t>
            </a:r>
            <a:r>
              <a:rPr lang="fr-FR" sz="2400" dirty="0" smtClean="0">
                <a:solidFill>
                  <a:srgbClr val="00B050"/>
                </a:solidFill>
              </a:rPr>
              <a:t>Jérôme, Gary</a:t>
            </a:r>
            <a:r>
              <a:rPr lang="fr-FR" sz="2400" dirty="0" smtClean="0"/>
              <a:t>, David*)</a:t>
            </a:r>
            <a:br>
              <a:rPr lang="fr-FR" sz="2400" dirty="0" smtClean="0"/>
            </a:br>
            <a:r>
              <a:rPr lang="fr-FR" sz="2400" dirty="0" smtClean="0"/>
              <a:t>1 U13F (Nicolas, Laurent)</a:t>
            </a:r>
            <a:br>
              <a:rPr lang="fr-FR" sz="2400" dirty="0" smtClean="0"/>
            </a:br>
            <a:r>
              <a:rPr lang="fr-FR" sz="2400" dirty="0" smtClean="0"/>
              <a:t>1 U15M (Benoit*, Julien)</a:t>
            </a:r>
            <a:br>
              <a:rPr lang="fr-FR" sz="2400" dirty="0" smtClean="0"/>
            </a:br>
            <a:r>
              <a:rPr lang="fr-FR" sz="2400" dirty="0" smtClean="0"/>
              <a:t>1 U17M (Bernard, Kévin)</a:t>
            </a:r>
            <a:br>
              <a:rPr lang="fr-FR" sz="2400" dirty="0" smtClean="0"/>
            </a:br>
            <a:r>
              <a:rPr lang="fr-FR" sz="2400" dirty="0" smtClean="0"/>
              <a:t>1 SM (Daniel)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b="1" dirty="0" smtClean="0"/>
              <a:t>3 équipes « loisir »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U7 (projet)</a:t>
            </a:r>
            <a:br>
              <a:rPr lang="fr-FR" sz="2400" dirty="0" smtClean="0"/>
            </a:br>
            <a:r>
              <a:rPr lang="fr-FR" sz="2400" dirty="0" smtClean="0"/>
              <a:t>1 U9</a:t>
            </a:r>
            <a:br>
              <a:rPr lang="fr-FR" sz="2400" dirty="0" smtClean="0"/>
            </a:br>
            <a:r>
              <a:rPr lang="fr-FR" sz="2400" dirty="0" smtClean="0"/>
              <a:t>1 SM/SF (Adeline)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9146" y="4023152"/>
            <a:ext cx="4594279" cy="130185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378524" y="4120715"/>
            <a:ext cx="43155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smtClean="0">
                <a:solidFill>
                  <a:srgbClr val="FF0000"/>
                </a:solidFill>
              </a:rPr>
              <a:t>20 entraineurs dont 9 nouveaux </a:t>
            </a:r>
            <a:br>
              <a:rPr lang="fr-FR" sz="2400" smtClean="0">
                <a:solidFill>
                  <a:srgbClr val="FF0000"/>
                </a:solidFill>
              </a:rPr>
            </a:br>
            <a:r>
              <a:rPr lang="fr-FR" sz="1400" smtClean="0">
                <a:solidFill>
                  <a:srgbClr val="FF0000"/>
                </a:solidFill>
              </a:rPr>
              <a:t>Nous </a:t>
            </a:r>
            <a:r>
              <a:rPr lang="fr-FR" sz="1400" dirty="0" smtClean="0">
                <a:solidFill>
                  <a:srgbClr val="FF0000"/>
                </a:solidFill>
              </a:rPr>
              <a:t>recherchons des entraineurs pour la catégorie U7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78524" y="4797823"/>
            <a:ext cx="404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*  En projet : </a:t>
            </a:r>
            <a:r>
              <a:rPr lang="fr-FR" smtClean="0">
                <a:solidFill>
                  <a:srgbClr val="00B050"/>
                </a:solidFill>
              </a:rPr>
              <a:t>Accompagnement Coaching</a:t>
            </a:r>
            <a:endParaRPr lang="fr-FR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2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Planning des entrainements*</a:t>
            </a:r>
            <a:endParaRPr lang="ru-RU" sz="4800" dirty="0"/>
          </a:p>
        </p:txBody>
      </p:sp>
      <p:sp>
        <p:nvSpPr>
          <p:cNvPr id="2" name="ZoneTexte 1"/>
          <p:cNvSpPr txBox="1"/>
          <p:nvPr/>
        </p:nvSpPr>
        <p:spPr>
          <a:xfrm>
            <a:off x="7527074" y="117788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*Non validé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268"/>
            <a:ext cx="9144000" cy="2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7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a développer</a:t>
            </a:r>
            <a:endParaRPr lang="ru-RU" sz="4800" dirty="0"/>
          </a:p>
        </p:txBody>
      </p:sp>
      <p:sp>
        <p:nvSpPr>
          <p:cNvPr id="5" name="Rectangle 4"/>
          <p:cNvSpPr/>
          <p:nvPr/>
        </p:nvSpPr>
        <p:spPr>
          <a:xfrm>
            <a:off x="628649" y="2100894"/>
            <a:ext cx="6826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800" dirty="0" smtClean="0"/>
              <a:t>Une image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800" dirty="0" smtClean="0"/>
              <a:t>Une identité de jeu (technique)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158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une image</a:t>
            </a:r>
            <a:endParaRPr lang="ru-RU" sz="4800" dirty="0"/>
          </a:p>
        </p:txBody>
      </p:sp>
      <p:sp>
        <p:nvSpPr>
          <p:cNvPr id="5" name="Rectangle 4"/>
          <p:cNvSpPr/>
          <p:nvPr/>
        </p:nvSpPr>
        <p:spPr>
          <a:xfrm>
            <a:off x="287101" y="2302373"/>
            <a:ext cx="430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Sophie B : Dynamique </a:t>
            </a:r>
            <a:r>
              <a:rPr lang="fr-FR" dirty="0"/>
              <a:t>/ </a:t>
            </a:r>
            <a:r>
              <a:rPr lang="fr-FR" dirty="0">
                <a:solidFill>
                  <a:srgbClr val="FF0000"/>
                </a:solidFill>
              </a:rPr>
              <a:t>Familial</a:t>
            </a:r>
            <a:r>
              <a:rPr lang="fr-FR" dirty="0"/>
              <a:t> / formateur</a:t>
            </a:r>
          </a:p>
        </p:txBody>
      </p:sp>
      <p:sp>
        <p:nvSpPr>
          <p:cNvPr id="7" name="Rectangle 6"/>
          <p:cNvSpPr/>
          <p:nvPr/>
        </p:nvSpPr>
        <p:spPr>
          <a:xfrm>
            <a:off x="287100" y="2702043"/>
            <a:ext cx="83609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Flora D : Le </a:t>
            </a:r>
            <a:r>
              <a:rPr lang="fr-FR" dirty="0"/>
              <a:t>club de basket de </a:t>
            </a:r>
            <a:r>
              <a:rPr lang="fr-FR" dirty="0" err="1"/>
              <a:t>Montsoult</a:t>
            </a:r>
            <a:r>
              <a:rPr lang="fr-FR" dirty="0"/>
              <a:t> est un club </a:t>
            </a:r>
            <a:r>
              <a:rPr lang="fr-FR" dirty="0">
                <a:solidFill>
                  <a:srgbClr val="FF0000"/>
                </a:solidFill>
              </a:rPr>
              <a:t>convivial</a:t>
            </a:r>
            <a:r>
              <a:rPr lang="fr-FR" dirty="0"/>
              <a:t> et </a:t>
            </a:r>
            <a:r>
              <a:rPr lang="fr-FR" dirty="0">
                <a:solidFill>
                  <a:srgbClr val="FF0000"/>
                </a:solidFill>
              </a:rPr>
              <a:t>familial </a:t>
            </a:r>
            <a:r>
              <a:rPr lang="fr-FR" dirty="0"/>
              <a:t>animé par des personnes et des entraîneurs passionnés, motivés par leur sport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Joie </a:t>
            </a:r>
            <a:r>
              <a:rPr lang="fr-FR" dirty="0"/>
              <a:t>et bonne humeur </a:t>
            </a:r>
            <a:r>
              <a:rPr lang="fr-FR" dirty="0" smtClean="0"/>
              <a:t>qualifient </a:t>
            </a:r>
            <a:r>
              <a:rPr lang="fr-FR" dirty="0"/>
              <a:t>très bien ce club!</a:t>
            </a:r>
          </a:p>
        </p:txBody>
      </p:sp>
      <p:sp>
        <p:nvSpPr>
          <p:cNvPr id="8" name="Rectangle 7"/>
          <p:cNvSpPr/>
          <p:nvPr/>
        </p:nvSpPr>
        <p:spPr>
          <a:xfrm>
            <a:off x="287100" y="3717706"/>
            <a:ext cx="85004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Hilda : Pédagogie</a:t>
            </a:r>
            <a:r>
              <a:rPr lang="fr-FR" dirty="0"/>
              <a:t>, contribution à l’apprentissage du travail en équipe, confiance en soi, convivialité, compétition sans pression, une équipe compétente et soudée, des enfants épanouis....un club à notre image : </a:t>
            </a:r>
            <a:r>
              <a:rPr lang="fr-FR" dirty="0">
                <a:solidFill>
                  <a:srgbClr val="FF0000"/>
                </a:solidFill>
              </a:rPr>
              <a:t>familiale</a:t>
            </a:r>
          </a:p>
        </p:txBody>
      </p:sp>
      <p:sp>
        <p:nvSpPr>
          <p:cNvPr id="9" name="Rectangle 8"/>
          <p:cNvSpPr/>
          <p:nvPr/>
        </p:nvSpPr>
        <p:spPr>
          <a:xfrm>
            <a:off x="287100" y="4632581"/>
            <a:ext cx="4912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Betty : Un </a:t>
            </a:r>
            <a:r>
              <a:rPr lang="fr-FR" dirty="0"/>
              <a:t>partage sportif et amical de haut niveau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7099" y="5001913"/>
            <a:ext cx="8360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Magalie : L'USMBM </a:t>
            </a:r>
            <a:r>
              <a:rPr lang="fr-FR" dirty="0"/>
              <a:t>Basket est un club qui </a:t>
            </a:r>
            <a:r>
              <a:rPr lang="fr-FR" dirty="0" smtClean="0"/>
              <a:t>porte </a:t>
            </a:r>
            <a:r>
              <a:rPr lang="fr-FR" dirty="0"/>
              <a:t>de belles valeurs  sportives, où l'on passe de très bons moments et où on fait de jolies rencontres amicales.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100" y="5820641"/>
            <a:ext cx="8484944" cy="3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Valérie : Un </a:t>
            </a:r>
            <a:r>
              <a:rPr lang="fr-FR" dirty="0"/>
              <a:t>club de basket où tout est fait pour que les enfants  prennent plaisir à jouer ensemble avec un bel esprit d'équipe et toujours dans la bonne humeur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5517" y="1648861"/>
            <a:ext cx="570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Un petit sondage « Comment décrivez-vous notre club ? »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222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une image</a:t>
            </a:r>
            <a:endParaRPr lang="ru-RU" sz="4800" dirty="0"/>
          </a:p>
        </p:txBody>
      </p:sp>
      <p:sp>
        <p:nvSpPr>
          <p:cNvPr id="11" name="Rectangle 10"/>
          <p:cNvSpPr/>
          <p:nvPr/>
        </p:nvSpPr>
        <p:spPr>
          <a:xfrm>
            <a:off x="256100" y="1386211"/>
            <a:ext cx="86089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Séverine : Pour </a:t>
            </a:r>
            <a:r>
              <a:rPr lang="fr-FR" dirty="0"/>
              <a:t>nous le Club de basket de </a:t>
            </a:r>
            <a:r>
              <a:rPr lang="fr-FR" dirty="0" err="1"/>
              <a:t>Montsoult</a:t>
            </a:r>
            <a:r>
              <a:rPr lang="fr-FR" dirty="0"/>
              <a:t> est </a:t>
            </a:r>
            <a:r>
              <a:rPr lang="fr-FR" dirty="0" smtClean="0"/>
              <a:t>:</a:t>
            </a:r>
            <a:br>
              <a:rPr lang="fr-FR" dirty="0" smtClean="0"/>
            </a:br>
            <a:r>
              <a:rPr lang="fr-FR" dirty="0" smtClean="0"/>
              <a:t>* </a:t>
            </a:r>
            <a:r>
              <a:rPr lang="fr-FR" dirty="0"/>
              <a:t>Have Fun : Apprentissage dans la bonne humeur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* </a:t>
            </a:r>
            <a:r>
              <a:rPr lang="fr-FR" dirty="0"/>
              <a:t>Innovant : toujours garder le lien (challenges, vidéos, réunions </a:t>
            </a:r>
            <a:r>
              <a:rPr lang="fr-FR" dirty="0" err="1"/>
              <a:t>visio</a:t>
            </a:r>
            <a:r>
              <a:rPr lang="fr-FR" dirty="0"/>
              <a:t>)  quelque soit les conditions (confinement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* </a:t>
            </a:r>
            <a:r>
              <a:rPr lang="fr-FR" dirty="0">
                <a:solidFill>
                  <a:srgbClr val="FF0000"/>
                </a:solidFill>
              </a:rPr>
              <a:t>Familial</a:t>
            </a:r>
            <a:r>
              <a:rPr lang="fr-FR" dirty="0"/>
              <a:t> et </a:t>
            </a:r>
            <a:r>
              <a:rPr lang="fr-FR" dirty="0" smtClean="0"/>
              <a:t>convivial, dans </a:t>
            </a:r>
            <a:r>
              <a:rPr lang="fr-FR" dirty="0"/>
              <a:t>le respect du niveau de </a:t>
            </a:r>
            <a:r>
              <a:rPr lang="fr-FR" dirty="0" smtClean="0"/>
              <a:t>chacun</a:t>
            </a:r>
            <a:br>
              <a:rPr lang="fr-FR" dirty="0" smtClean="0"/>
            </a:br>
            <a:r>
              <a:rPr lang="fr-FR" dirty="0" smtClean="0"/>
              <a:t>* </a:t>
            </a:r>
            <a:r>
              <a:rPr lang="fr-FR" dirty="0"/>
              <a:t>disponibilité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100" y="3114694"/>
            <a:ext cx="8484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Marie : le </a:t>
            </a:r>
            <a:r>
              <a:rPr lang="fr-FR" dirty="0"/>
              <a:t>club de </a:t>
            </a:r>
            <a:r>
              <a:rPr lang="fr-FR" dirty="0" err="1" smtClean="0"/>
              <a:t>Montsoult</a:t>
            </a:r>
            <a:r>
              <a:rPr lang="fr-FR" dirty="0" smtClean="0"/>
              <a:t> </a:t>
            </a:r>
            <a:r>
              <a:rPr lang="fr-FR" dirty="0"/>
              <a:t>est un club très "</a:t>
            </a:r>
            <a:r>
              <a:rPr lang="fr-FR" dirty="0">
                <a:solidFill>
                  <a:srgbClr val="FF0000"/>
                </a:solidFill>
              </a:rPr>
              <a:t>familial</a:t>
            </a:r>
            <a:r>
              <a:rPr lang="fr-FR" dirty="0"/>
              <a:t>" tout le monde s'entend très bien, parents comme </a:t>
            </a:r>
            <a:r>
              <a:rPr lang="fr-FR" dirty="0" smtClean="0"/>
              <a:t>enfants. </a:t>
            </a:r>
            <a:r>
              <a:rPr lang="fr-FR" dirty="0"/>
              <a:t>N</a:t>
            </a:r>
            <a:r>
              <a:rPr lang="fr-FR" dirty="0" smtClean="0"/>
              <a:t>ous </a:t>
            </a:r>
            <a:r>
              <a:rPr lang="fr-FR" dirty="0"/>
              <a:t>avons un esprit d'équipe énorme malgré les différences </a:t>
            </a:r>
            <a:r>
              <a:rPr lang="fr-FR" dirty="0" smtClean="0"/>
              <a:t>d'âge ! </a:t>
            </a:r>
            <a:r>
              <a:rPr lang="fr-FR" dirty="0"/>
              <a:t>O</a:t>
            </a:r>
            <a:r>
              <a:rPr lang="fr-FR" dirty="0" smtClean="0"/>
              <a:t>n </a:t>
            </a:r>
            <a:r>
              <a:rPr lang="fr-FR" dirty="0"/>
              <a:t>fait </a:t>
            </a:r>
            <a:r>
              <a:rPr lang="fr-FR" dirty="0" err="1"/>
              <a:t>bcp</a:t>
            </a:r>
            <a:r>
              <a:rPr lang="fr-FR" dirty="0"/>
              <a:t> de </a:t>
            </a:r>
            <a:r>
              <a:rPr lang="fr-FR" dirty="0" err="1"/>
              <a:t>macdo</a:t>
            </a:r>
            <a:r>
              <a:rPr lang="fr-FR" dirty="0"/>
              <a:t> c'est trop </a:t>
            </a:r>
            <a:r>
              <a:rPr lang="fr-FR" dirty="0" smtClean="0"/>
              <a:t>bien, et </a:t>
            </a:r>
            <a:r>
              <a:rPr lang="fr-FR" dirty="0"/>
              <a:t>nous nous sommes fait </a:t>
            </a:r>
            <a:r>
              <a:rPr lang="fr-FR" dirty="0" err="1"/>
              <a:t>bcp</a:t>
            </a:r>
            <a:r>
              <a:rPr lang="fr-FR" dirty="0"/>
              <a:t> de copines </a:t>
            </a:r>
            <a:r>
              <a:rPr lang="fr-FR" dirty="0" smtClean="0"/>
              <a:t>! les </a:t>
            </a:r>
            <a:r>
              <a:rPr lang="fr-FR" dirty="0"/>
              <a:t>entraîneurs sont géniaux </a:t>
            </a:r>
            <a:r>
              <a:rPr lang="fr-FR" dirty="0" smtClean="0"/>
              <a:t>! enfin </a:t>
            </a:r>
            <a:r>
              <a:rPr lang="fr-FR" dirty="0"/>
              <a:t>notre club c'est le meilleur </a:t>
            </a:r>
            <a:r>
              <a:rPr lang="fr-FR" dirty="0" smtClean="0"/>
              <a:t>!!!!</a:t>
            </a:r>
            <a:br>
              <a:rPr lang="fr-FR" dirty="0" smtClean="0"/>
            </a:br>
            <a:r>
              <a:rPr lang="fr-FR" dirty="0" smtClean="0"/>
              <a:t>jouer </a:t>
            </a:r>
            <a:r>
              <a:rPr lang="fr-FR" dirty="0"/>
              <a:t>ensembles jouer vite jouer dur!!!!!!!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099" y="4611141"/>
            <a:ext cx="7741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Maëly</a:t>
            </a:r>
            <a:r>
              <a:rPr lang="fr-FR" dirty="0" smtClean="0"/>
              <a:t> : Le </a:t>
            </a:r>
            <a:r>
              <a:rPr lang="fr-FR" dirty="0"/>
              <a:t>club de </a:t>
            </a:r>
            <a:r>
              <a:rPr lang="fr-FR" dirty="0" err="1"/>
              <a:t>Montsoult</a:t>
            </a:r>
            <a:r>
              <a:rPr lang="fr-FR" dirty="0"/>
              <a:t> est un club convivial où les parents et enfants sont impliquer les personnes sont </a:t>
            </a:r>
            <a:r>
              <a:rPr lang="fr-FR" dirty="0" smtClean="0"/>
              <a:t>très </a:t>
            </a:r>
            <a:r>
              <a:rPr lang="fr-FR" dirty="0"/>
              <a:t>gentil il font tout pour nous.</a:t>
            </a:r>
          </a:p>
        </p:txBody>
      </p:sp>
    </p:spTree>
    <p:extLst>
      <p:ext uri="{BB962C8B-B14F-4D97-AF65-F5344CB8AC3E}">
        <p14:creationId xmlns:p14="http://schemas.microsoft.com/office/powerpoint/2010/main" val="2792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une image</a:t>
            </a:r>
            <a:endParaRPr lang="ru-RU" sz="4800" dirty="0"/>
          </a:p>
        </p:txBody>
      </p:sp>
      <p:sp>
        <p:nvSpPr>
          <p:cNvPr id="2" name="ZoneTexte 1"/>
          <p:cNvSpPr txBox="1"/>
          <p:nvPr/>
        </p:nvSpPr>
        <p:spPr>
          <a:xfrm>
            <a:off x="628650" y="3812584"/>
            <a:ext cx="80194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Club familial, proche des enfants ET des parents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L'identité </a:t>
            </a:r>
            <a:r>
              <a:rPr lang="fr-FR" sz="2000" dirty="0"/>
              <a:t>que nous souhaitons développer auprès des enfants, des adultes et à </a:t>
            </a:r>
            <a:r>
              <a:rPr lang="fr-FR" sz="2000" dirty="0" smtClean="0"/>
              <a:t>l'extérieur : </a:t>
            </a:r>
            <a:br>
              <a:rPr lang="fr-FR" sz="2000" dirty="0" smtClean="0"/>
            </a:br>
            <a:r>
              <a:rPr lang="fr-FR" sz="2000" dirty="0" smtClean="0"/>
              <a:t>- des </a:t>
            </a:r>
            <a:r>
              <a:rPr lang="fr-FR" sz="2000" dirty="0"/>
              <a:t>relations humaines </a:t>
            </a:r>
            <a:r>
              <a:rPr lang="fr-FR" sz="2000" dirty="0" smtClean="0"/>
              <a:t>privilégiées </a:t>
            </a:r>
            <a:r>
              <a:rPr lang="fr-FR" sz="2000" b="1" dirty="0">
                <a:solidFill>
                  <a:srgbClr val="FF0000"/>
                </a:solidFill>
              </a:rPr>
              <a:t>avec les enfants et les </a:t>
            </a:r>
            <a:r>
              <a:rPr lang="fr-FR" sz="2000" b="1" dirty="0" smtClean="0">
                <a:solidFill>
                  <a:srgbClr val="FF0000"/>
                </a:solidFill>
              </a:rPr>
              <a:t>parents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- </a:t>
            </a:r>
            <a:r>
              <a:rPr lang="fr-FR" sz="2000" dirty="0"/>
              <a:t>Un club qui a des </a:t>
            </a:r>
            <a:r>
              <a:rPr lang="fr-FR" sz="2000" b="1" dirty="0"/>
              <a:t>ambitions sportives collectives</a:t>
            </a:r>
            <a:r>
              <a:rPr lang="fr-FR" sz="2000" dirty="0"/>
              <a:t> ... pas forcement </a:t>
            </a:r>
            <a:r>
              <a:rPr lang="fr-FR" sz="2000" dirty="0" smtClean="0"/>
              <a:t>individuelles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628650" y="1405481"/>
            <a:ext cx="80194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Télégramme - Publié le 06 juin 2020 à 09h00 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L’Ovni </a:t>
            </a:r>
            <a:r>
              <a:rPr lang="fr-FR" b="1" dirty="0" err="1" smtClean="0"/>
              <a:t>Sanquer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dirty="0" smtClean="0"/>
              <a:t> «</a:t>
            </a:r>
            <a:r>
              <a:rPr lang="fr-FR" dirty="0"/>
              <a:t> On a touché le fond en 2003 », constate le </a:t>
            </a:r>
            <a:r>
              <a:rPr lang="fr-FR" dirty="0" err="1"/>
              <a:t>Sanquérois</a:t>
            </a:r>
            <a:r>
              <a:rPr lang="fr-FR" dirty="0"/>
              <a:t> Christophe </a:t>
            </a:r>
            <a:r>
              <a:rPr lang="fr-FR" dirty="0" err="1"/>
              <a:t>Cariou</a:t>
            </a:r>
            <a:r>
              <a:rPr lang="fr-FR" dirty="0"/>
              <a:t> dont le Patronage conserve cette personnalité d’antan à laquelle il doit sa survie : « Aujourd’hui, il n’y a plus d’identité club à proprement parler. Les gens consomment et ne s’impliquent plus. Nous, on essaie de maintenir notre image et notre état d’esprit pour continuer à exister </a:t>
            </a:r>
            <a:r>
              <a:rPr lang="fr-FR" dirty="0" smtClean="0"/>
              <a:t>».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115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une image</a:t>
            </a:r>
            <a:endParaRPr lang="ru-RU" sz="4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8" y="2243150"/>
            <a:ext cx="2580658" cy="19354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65" y="2247254"/>
            <a:ext cx="3116333" cy="19304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40" y="2243150"/>
            <a:ext cx="2600043" cy="19500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" y="4193182"/>
            <a:ext cx="9144000" cy="268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sportive</a:t>
            </a:r>
            <a:endParaRPr lang="ru-RU" sz="4800" dirty="0"/>
          </a:p>
        </p:txBody>
      </p:sp>
      <p:sp>
        <p:nvSpPr>
          <p:cNvPr id="2" name="ZoneTexte 1"/>
          <p:cNvSpPr txBox="1"/>
          <p:nvPr/>
        </p:nvSpPr>
        <p:spPr>
          <a:xfrm>
            <a:off x="461558" y="1456841"/>
            <a:ext cx="82208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Nous entrainons les enfants pour qu’ils progressent, </a:t>
            </a:r>
            <a:br>
              <a:rPr lang="fr-FR" sz="2400" dirty="0" smtClean="0"/>
            </a:br>
            <a:r>
              <a:rPr lang="fr-FR" sz="2400" dirty="0" smtClean="0">
                <a:solidFill>
                  <a:srgbClr val="FF0000"/>
                </a:solidFill>
              </a:rPr>
              <a:t>pas de garderie !!!</a:t>
            </a:r>
          </a:p>
          <a:p>
            <a:r>
              <a:rPr lang="fr-FR" sz="2400" dirty="0">
                <a:solidFill>
                  <a:srgbClr val="FF0000"/>
                </a:solidFill>
              </a:rPr>
              <a:t/>
            </a:r>
            <a:br>
              <a:rPr lang="fr-FR" sz="2400" dirty="0">
                <a:solidFill>
                  <a:srgbClr val="FF0000"/>
                </a:solidFill>
              </a:rPr>
            </a:br>
            <a:r>
              <a:rPr lang="fr-FR" sz="2400" dirty="0" smtClean="0"/>
              <a:t>Petit club du Val d’Oise (140 licenciés) mais grande envie de résultats =&gt; se fixer des objectifs, préparer la saison, planifier et être transparent avec les enfants ET les parents sur votre/notre projet</a:t>
            </a: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7728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142 licenciés qui viennent de 18 communes (implantation rurale)</a:t>
            </a: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Bilan de la saison 2019-2020</a:t>
            </a:r>
            <a:endParaRPr lang="ru-RU" sz="4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2" y="2759367"/>
            <a:ext cx="4473056" cy="22787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07" y="2759368"/>
            <a:ext cx="1544802" cy="197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0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sportive</a:t>
            </a:r>
            <a:endParaRPr lang="ru-RU" sz="4800" dirty="0"/>
          </a:p>
        </p:txBody>
      </p:sp>
      <p:sp>
        <p:nvSpPr>
          <p:cNvPr id="2" name="ZoneTexte 1"/>
          <p:cNvSpPr txBox="1"/>
          <p:nvPr/>
        </p:nvSpPr>
        <p:spPr>
          <a:xfrm>
            <a:off x="461558" y="2216258"/>
            <a:ext cx="82208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dirty="0" smtClean="0"/>
              <a:t>Réaliser la programmation des cycles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/>
              <a:t>Préparer les séances à l’écrit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/>
              <a:t>Etablir le plus rapidement possible des échanges avec les joueurs et parents pour préparer la reprise (avec notre aide </a:t>
            </a:r>
            <a:r>
              <a:rPr lang="mr-IN" sz="2400" dirty="0" smtClean="0"/>
              <a:t>–</a:t>
            </a:r>
            <a:r>
              <a:rPr lang="fr-FR" sz="2400" dirty="0" smtClean="0"/>
              <a:t> échange WhatsApp, réunion en extérieur)</a:t>
            </a:r>
            <a:br>
              <a:rPr lang="fr-FR" sz="2400" dirty="0" smtClean="0"/>
            </a:br>
            <a:endParaRPr lang="fr-FR" sz="2400" dirty="0"/>
          </a:p>
          <a:p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461558" y="1613474"/>
            <a:ext cx="6142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Afin de préparer au mieux cette nouvelle saison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895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sportive</a:t>
            </a:r>
            <a:endParaRPr lang="ru-RU" sz="4800" dirty="0"/>
          </a:p>
        </p:txBody>
      </p:sp>
      <p:sp>
        <p:nvSpPr>
          <p:cNvPr id="2" name="ZoneTexte 1"/>
          <p:cNvSpPr txBox="1"/>
          <p:nvPr/>
        </p:nvSpPr>
        <p:spPr>
          <a:xfrm>
            <a:off x="461558" y="1456841"/>
            <a:ext cx="8220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Jouer ensemble, jouer vite, jouer dur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40298" y="2443681"/>
            <a:ext cx="7842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Une identité de jeu n’est pas forcement une forme de jeu, un système mais plutôt une direction vers laquelle nous aimerions emmener tout le monde U7 -&gt; U17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4835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sportive</a:t>
            </a:r>
            <a:endParaRPr lang="ru-RU" sz="4800" dirty="0"/>
          </a:p>
        </p:txBody>
      </p:sp>
      <p:sp>
        <p:nvSpPr>
          <p:cNvPr id="2" name="ZoneTexte 1"/>
          <p:cNvSpPr txBox="1"/>
          <p:nvPr/>
        </p:nvSpPr>
        <p:spPr>
          <a:xfrm>
            <a:off x="461558" y="1456841"/>
            <a:ext cx="8220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Jouer ensemble, jouer vite, jouer dur</a:t>
            </a:r>
          </a:p>
          <a:p>
            <a:endParaRPr lang="fr-FR" sz="2400" dirty="0"/>
          </a:p>
          <a:p>
            <a:r>
              <a:rPr lang="fr-FR" sz="2400" dirty="0" smtClean="0"/>
              <a:t>Priorité au jouer ensemble  </a:t>
            </a:r>
            <a:r>
              <a:rPr lang="fr-FR" sz="2400" b="1" dirty="0" smtClean="0">
                <a:solidFill>
                  <a:srgbClr val="FF0000"/>
                </a:solidFill>
              </a:rPr>
              <a:t>TRES IMPORTANT</a:t>
            </a:r>
          </a:p>
          <a:p>
            <a:endParaRPr lang="fr-FR" sz="2400" dirty="0" smtClean="0"/>
          </a:p>
          <a:p>
            <a:r>
              <a:rPr lang="fr-FR" sz="2400" dirty="0" smtClean="0"/>
              <a:t>Développer l’agressivité offensive ET défensive : </a:t>
            </a:r>
          </a:p>
          <a:p>
            <a:r>
              <a:rPr lang="fr-FR" sz="2400" dirty="0" smtClean="0"/>
              <a:t>« </a:t>
            </a:r>
            <a:r>
              <a:rPr lang="fr-FR" sz="2400" b="1" dirty="0" smtClean="0">
                <a:solidFill>
                  <a:srgbClr val="FF0000"/>
                </a:solidFill>
              </a:rPr>
              <a:t>nous ne sommes pas des chatons, nous sommes des lions</a:t>
            </a:r>
            <a:r>
              <a:rPr lang="fr-FR" sz="2400" dirty="0" smtClean="0"/>
              <a:t> »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1558" y="4181852"/>
            <a:ext cx="6729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Agressivité : </a:t>
            </a:r>
            <a:r>
              <a:rPr lang="fr-FR" sz="2400" dirty="0"/>
              <a:t>Forme de </a:t>
            </a:r>
            <a:r>
              <a:rPr lang="fr-FR" sz="2400" dirty="0" smtClean="0"/>
              <a:t>déséquilibre traduisant </a:t>
            </a:r>
            <a:r>
              <a:rPr lang="fr-FR" sz="2400" dirty="0"/>
              <a:t>une hostilité permanente a l'égard du sujet vers son </a:t>
            </a:r>
            <a:r>
              <a:rPr lang="fr-FR" sz="2400" dirty="0" smtClean="0"/>
              <a:t>entourage </a:t>
            </a:r>
            <a:r>
              <a:rPr lang="mr-IN" sz="2400" dirty="0" smtClean="0"/>
              <a:t>…</a:t>
            </a:r>
            <a:r>
              <a:rPr lang="fr-FR" sz="2400" dirty="0" smtClean="0"/>
              <a:t> en respectant les règles !!!!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150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sportive</a:t>
            </a:r>
            <a:endParaRPr lang="ru-RU" sz="4800" dirty="0"/>
          </a:p>
        </p:txBody>
      </p:sp>
      <p:sp>
        <p:nvSpPr>
          <p:cNvPr id="2" name="ZoneTexte 1"/>
          <p:cNvSpPr txBox="1"/>
          <p:nvPr/>
        </p:nvSpPr>
        <p:spPr>
          <a:xfrm>
            <a:off x="461558" y="1456841"/>
            <a:ext cx="831048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Jouer ensemble, jouer vite, jouer dur</a:t>
            </a:r>
          </a:p>
          <a:p>
            <a:endParaRPr lang="fr-FR" sz="2400" dirty="0"/>
          </a:p>
          <a:p>
            <a:r>
              <a:rPr lang="fr-FR" sz="2000" dirty="0" smtClean="0"/>
              <a:t>U7 </a:t>
            </a:r>
            <a:r>
              <a:rPr lang="mr-IN" sz="2000" dirty="0" smtClean="0"/>
              <a:t>–</a:t>
            </a:r>
            <a:r>
              <a:rPr lang="fr-FR" sz="2000" dirty="0" smtClean="0"/>
              <a:t> U9 : un enfant = un ballon !!!!</a:t>
            </a:r>
            <a:br>
              <a:rPr lang="fr-FR" sz="2000" dirty="0" smtClean="0"/>
            </a:br>
            <a:r>
              <a:rPr lang="fr-FR" sz="2000" dirty="0" smtClean="0"/>
              <a:t>Beaucoup de motricité avec le ballon (parcours de dribbles, dissociation)</a:t>
            </a:r>
            <a:br>
              <a:rPr lang="fr-FR" sz="2000" dirty="0" smtClean="0"/>
            </a:br>
            <a:r>
              <a:rPr lang="fr-FR" sz="2000" dirty="0" smtClean="0"/>
              <a:t>Beaucoup de jeu de passes et de déplacement (repère dans l’espace =&gt; s’écarter, occuper les couloirs, vive Spiderman)</a:t>
            </a:r>
            <a:br>
              <a:rPr lang="fr-FR" sz="2000" dirty="0" smtClean="0"/>
            </a:br>
            <a:r>
              <a:rPr lang="fr-FR" sz="2000" dirty="0" smtClean="0"/>
              <a:t>Beaucoup de jeu de tirs en course + latéralisation</a:t>
            </a:r>
            <a:br>
              <a:rPr lang="fr-FR" sz="2000" dirty="0" smtClean="0"/>
            </a:br>
            <a:r>
              <a:rPr lang="fr-FR" sz="2000" dirty="0" smtClean="0"/>
              <a:t>Apprendre aux enfants a transiter Attaque / Défense très</a:t>
            </a:r>
            <a:br>
              <a:rPr lang="fr-FR" sz="2000" dirty="0" smtClean="0"/>
            </a:br>
            <a:r>
              <a:rPr lang="fr-FR" sz="2000" dirty="0" smtClean="0"/>
              <a:t>rapidement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61558" y="4812466"/>
            <a:ext cx="600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Les séances d’entrainement doivent être prioritairement 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organisées en jeu - concours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sportive</a:t>
            </a:r>
            <a:endParaRPr lang="ru-RU" sz="4800" dirty="0"/>
          </a:p>
        </p:txBody>
      </p:sp>
      <p:sp>
        <p:nvSpPr>
          <p:cNvPr id="2" name="ZoneTexte 1"/>
          <p:cNvSpPr txBox="1"/>
          <p:nvPr/>
        </p:nvSpPr>
        <p:spPr>
          <a:xfrm>
            <a:off x="461558" y="1456841"/>
            <a:ext cx="822088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Jouer ensemble, jouer vite, jouer dur</a:t>
            </a:r>
          </a:p>
          <a:p>
            <a:endParaRPr lang="fr-FR" sz="2400" dirty="0"/>
          </a:p>
          <a:p>
            <a:r>
              <a:rPr lang="fr-FR" sz="2000" dirty="0" smtClean="0"/>
              <a:t>U11 : idem U9</a:t>
            </a:r>
            <a:br>
              <a:rPr lang="fr-FR" sz="2000" dirty="0" smtClean="0"/>
            </a:br>
            <a:r>
              <a:rPr lang="fr-FR" sz="2000" dirty="0" smtClean="0"/>
              <a:t>Un grand volume sur les FIO (départs, arrêts, passes, tirs)</a:t>
            </a:r>
            <a:br>
              <a:rPr lang="fr-FR" sz="2000" dirty="0" smtClean="0"/>
            </a:br>
            <a:r>
              <a:rPr lang="fr-FR" sz="2000" dirty="0" smtClean="0"/>
              <a:t>Beaucoup de jeu rapide (organisation dans l’espace, anticiper, être malin)</a:t>
            </a:r>
            <a:br>
              <a:rPr lang="fr-FR" sz="2000" dirty="0" smtClean="0"/>
            </a:br>
            <a:r>
              <a:rPr lang="fr-FR" sz="2000" dirty="0" smtClean="0"/>
              <a:t>Beaucoup de jeu de passes et de déplacement (jeu à 2) + équilibre</a:t>
            </a:r>
            <a:br>
              <a:rPr lang="fr-FR" sz="2000" dirty="0" smtClean="0"/>
            </a:br>
            <a:r>
              <a:rPr lang="fr-FR" sz="2000" dirty="0" smtClean="0"/>
              <a:t>Beaucoup de jeu de tirs en course avec différents lâchers</a:t>
            </a:r>
            <a:br>
              <a:rPr lang="fr-FR" sz="2000" dirty="0" smtClean="0"/>
            </a:br>
            <a:r>
              <a:rPr lang="fr-FR" sz="2000" dirty="0" smtClean="0"/>
              <a:t>Beaucoup de tirs </a:t>
            </a:r>
            <a:r>
              <a:rPr lang="fr-FR" sz="2000" dirty="0" err="1" smtClean="0"/>
              <a:t>ext</a:t>
            </a:r>
            <a:r>
              <a:rPr lang="fr-FR" sz="2000" dirty="0" smtClean="0"/>
              <a:t> (mécanique</a:t>
            </a:r>
            <a:r>
              <a:rPr lang="fr-FR" sz="2000" dirty="0"/>
              <a:t>) </a:t>
            </a:r>
            <a:br>
              <a:rPr lang="fr-FR" sz="2000" dirty="0"/>
            </a:br>
            <a:r>
              <a:rPr lang="fr-FR" sz="2000" dirty="0"/>
              <a:t>Apprendre aux enfants a transiter Attaque / Défense très</a:t>
            </a:r>
            <a:br>
              <a:rPr lang="fr-FR" sz="2000" dirty="0"/>
            </a:br>
            <a:r>
              <a:rPr lang="fr-FR" sz="2000" dirty="0" smtClean="0"/>
              <a:t>rapidement (déplacement, motricité) </a:t>
            </a:r>
            <a:endParaRPr lang="fr-FR" sz="2000" dirty="0"/>
          </a:p>
          <a:p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461558" y="5044939"/>
            <a:ext cx="699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Toujours autour du jeu, les séances doivent être orientées sur l’apprentissage / perfectionnement individuel et collectif 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6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sportive</a:t>
            </a:r>
            <a:endParaRPr lang="ru-RU" sz="4800" dirty="0"/>
          </a:p>
        </p:txBody>
      </p:sp>
      <p:sp>
        <p:nvSpPr>
          <p:cNvPr id="2" name="ZoneTexte 1"/>
          <p:cNvSpPr txBox="1"/>
          <p:nvPr/>
        </p:nvSpPr>
        <p:spPr>
          <a:xfrm>
            <a:off x="461558" y="1456841"/>
            <a:ext cx="822088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Jouer ensemble, jouer vite, jouer dur</a:t>
            </a:r>
          </a:p>
          <a:p>
            <a:endParaRPr lang="fr-FR" sz="2400" dirty="0"/>
          </a:p>
          <a:p>
            <a:r>
              <a:rPr lang="fr-FR" sz="2000" dirty="0" smtClean="0"/>
              <a:t>U13 : </a:t>
            </a:r>
            <a:r>
              <a:rPr lang="fr-FR" sz="2000" dirty="0" smtClean="0"/>
              <a:t>idem U11 + </a:t>
            </a:r>
            <a:r>
              <a:rPr lang="fr-FR" sz="2000" dirty="0" smtClean="0">
                <a:solidFill>
                  <a:srgbClr val="FF0000"/>
                </a:solidFill>
              </a:rPr>
              <a:t>ATTENTION</a:t>
            </a:r>
            <a:r>
              <a:rPr lang="fr-FR" sz="2000" dirty="0" smtClean="0">
                <a:solidFill>
                  <a:srgbClr val="FF0000"/>
                </a:solidFill>
              </a:rPr>
              <a:t>,  changement de taille de ballon, de taille de paniers, de nombre de joueurs = petite période d’adaptation </a:t>
            </a:r>
            <a:r>
              <a:rPr lang="mr-IN" sz="2000" dirty="0" smtClean="0">
                <a:solidFill>
                  <a:srgbClr val="FF0000"/>
                </a:solidFill>
              </a:rPr>
              <a:t>–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PAS DE POSTE DE </a:t>
            </a:r>
            <a:r>
              <a:rPr lang="fr-FR" sz="2000" b="1" dirty="0" smtClean="0">
                <a:solidFill>
                  <a:srgbClr val="FF0000"/>
                </a:solidFill>
              </a:rPr>
              <a:t>JEU (jouer LARGE)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Beaucoup de jeu rapide (organisation collective CA -&gt; transition )</a:t>
            </a:r>
            <a:br>
              <a:rPr lang="fr-FR" sz="2000" dirty="0" smtClean="0"/>
            </a:br>
            <a:r>
              <a:rPr lang="fr-FR" sz="2000" dirty="0" smtClean="0"/>
              <a:t>Beaucoup de jeu de passes et de déplacement (jeu à 3, renversement, jeu sans ballon)</a:t>
            </a:r>
            <a:br>
              <a:rPr lang="fr-FR" sz="2000" dirty="0" smtClean="0"/>
            </a:br>
            <a:r>
              <a:rPr lang="fr-FR" sz="2000" dirty="0" smtClean="0"/>
              <a:t>Beaucoup de duels 1c1, 2c1, 3c2 </a:t>
            </a:r>
            <a:r>
              <a:rPr lang="fr-FR" sz="2000" dirty="0" smtClean="0">
                <a:solidFill>
                  <a:srgbClr val="FF0000"/>
                </a:solidFill>
              </a:rPr>
              <a:t>(développement de la lecture de jeu =&gt; rendre malin les joueurs)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Beaucoup de jeu de tirs en course avec différents lâchers</a:t>
            </a:r>
            <a:br>
              <a:rPr lang="fr-FR" sz="2000" dirty="0" smtClean="0"/>
            </a:br>
            <a:r>
              <a:rPr lang="fr-FR" sz="2000" dirty="0" smtClean="0"/>
              <a:t>Perfectionnement du tirs </a:t>
            </a:r>
            <a:r>
              <a:rPr lang="fr-FR" sz="2000" dirty="0" err="1"/>
              <a:t>ext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>Défense : découverte de la collaboration défensive (permuter </a:t>
            </a:r>
            <a:r>
              <a:rPr lang="mr-IN" sz="2000" dirty="0" smtClean="0"/>
              <a:t>–</a:t>
            </a:r>
            <a:r>
              <a:rPr lang="fr-FR" sz="2000" dirty="0" smtClean="0"/>
              <a:t> rotation)</a:t>
            </a:r>
            <a:endParaRPr lang="fr-FR" sz="2000" dirty="0"/>
          </a:p>
          <a:p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18132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sportive</a:t>
            </a:r>
            <a:endParaRPr lang="ru-RU" sz="4800" dirty="0"/>
          </a:p>
        </p:txBody>
      </p:sp>
      <p:sp>
        <p:nvSpPr>
          <p:cNvPr id="2" name="ZoneTexte 1"/>
          <p:cNvSpPr txBox="1"/>
          <p:nvPr/>
        </p:nvSpPr>
        <p:spPr>
          <a:xfrm>
            <a:off x="461558" y="1456841"/>
            <a:ext cx="822088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Jouer ensemble, jouer vite, jouer dur</a:t>
            </a:r>
          </a:p>
          <a:p>
            <a:endParaRPr lang="fr-FR" sz="2400" dirty="0"/>
          </a:p>
          <a:p>
            <a:r>
              <a:rPr lang="fr-FR" sz="2000" dirty="0" smtClean="0"/>
              <a:t>U15 : </a:t>
            </a:r>
            <a:r>
              <a:rPr lang="fr-FR" sz="2000" dirty="0" smtClean="0"/>
              <a:t>Idem U13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La </a:t>
            </a:r>
            <a:r>
              <a:rPr lang="fr-FR" sz="2000" dirty="0" smtClean="0"/>
              <a:t>dimension athlétique entre en jeu, la position des joueurs sur le terrain </a:t>
            </a:r>
            <a:r>
              <a:rPr lang="fr-FR" sz="2000" dirty="0" smtClean="0"/>
              <a:t>aussi même si </a:t>
            </a:r>
            <a:r>
              <a:rPr lang="mr-IN" sz="2000" dirty="0" smtClean="0"/>
              <a:t>…</a:t>
            </a:r>
            <a:r>
              <a:rPr lang="fr-FR" sz="2000" dirty="0" smtClean="0"/>
              <a:t>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Beaucoup de jeu rapide (organisation collective CA -&gt; transition )</a:t>
            </a:r>
            <a:br>
              <a:rPr lang="fr-FR" sz="2000" dirty="0" smtClean="0"/>
            </a:br>
            <a:r>
              <a:rPr lang="fr-FR" sz="2000" dirty="0" smtClean="0"/>
              <a:t>Beaucoup de jeu de passes et de déplacement (jeu à 3, renversement, jeu sans ballon</a:t>
            </a:r>
            <a:r>
              <a:rPr lang="fr-FR" sz="2000" dirty="0" smtClean="0"/>
              <a:t>)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Perfectionnement du tirs </a:t>
            </a:r>
            <a:r>
              <a:rPr lang="fr-FR" sz="2000" dirty="0" err="1" smtClean="0"/>
              <a:t>ext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b="1" dirty="0" smtClean="0"/>
              <a:t>Découverte des mouvements </a:t>
            </a:r>
            <a:r>
              <a:rPr lang="fr-FR" sz="2000" b="1" dirty="0" smtClean="0"/>
              <a:t>organisés (main à main, </a:t>
            </a:r>
            <a:r>
              <a:rPr lang="fr-FR" sz="2000" b="1" dirty="0" err="1" smtClean="0"/>
              <a:t>Pick</a:t>
            </a:r>
            <a:r>
              <a:rPr lang="fr-FR" sz="2000" b="1" dirty="0" smtClean="0"/>
              <a:t>, </a:t>
            </a:r>
            <a:br>
              <a:rPr lang="fr-FR" sz="2000" b="1" dirty="0" smtClean="0"/>
            </a:br>
            <a:r>
              <a:rPr lang="fr-FR" sz="2000" b="1" dirty="0" smtClean="0"/>
              <a:t>attaque de zone) 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>Défense : </a:t>
            </a:r>
            <a:r>
              <a:rPr lang="fr-FR" sz="2000" dirty="0" smtClean="0"/>
              <a:t>Découverte de la défense de zone (dynamique avec match up si possible) </a:t>
            </a:r>
            <a:br>
              <a:rPr lang="fr-FR" sz="2000" dirty="0" smtClean="0"/>
            </a:br>
            <a:r>
              <a:rPr lang="fr-FR" sz="2000" dirty="0" smtClean="0"/>
              <a:t>Perfectionnement </a:t>
            </a:r>
            <a:r>
              <a:rPr lang="fr-FR" sz="2000" dirty="0" smtClean="0"/>
              <a:t>de la collaboration défensive (permuter </a:t>
            </a:r>
            <a:r>
              <a:rPr lang="mr-IN" sz="2000" dirty="0" smtClean="0"/>
              <a:t>–</a:t>
            </a:r>
            <a:r>
              <a:rPr lang="fr-FR" sz="2000" dirty="0" smtClean="0"/>
              <a:t> rotation)</a:t>
            </a:r>
            <a:endParaRPr lang="fr-FR" sz="2000" dirty="0"/>
          </a:p>
          <a:p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1372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L’identité : sportive</a:t>
            </a:r>
            <a:endParaRPr lang="ru-RU" sz="4800" dirty="0"/>
          </a:p>
        </p:txBody>
      </p:sp>
      <p:sp>
        <p:nvSpPr>
          <p:cNvPr id="2" name="ZoneTexte 1"/>
          <p:cNvSpPr txBox="1"/>
          <p:nvPr/>
        </p:nvSpPr>
        <p:spPr>
          <a:xfrm>
            <a:off x="461558" y="1456841"/>
            <a:ext cx="822088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Jouer ensemble, jouer vite, jouer dur</a:t>
            </a:r>
          </a:p>
          <a:p>
            <a:endParaRPr lang="fr-FR" sz="2400" dirty="0"/>
          </a:p>
          <a:p>
            <a:r>
              <a:rPr lang="fr-FR" sz="2000" dirty="0" smtClean="0"/>
              <a:t>U17 </a:t>
            </a:r>
            <a:r>
              <a:rPr lang="fr-FR" sz="2000" dirty="0" smtClean="0"/>
              <a:t>: </a:t>
            </a:r>
            <a:r>
              <a:rPr lang="fr-FR" sz="2000" dirty="0" smtClean="0"/>
              <a:t>Idem U15</a:t>
            </a:r>
          </a:p>
          <a:p>
            <a:r>
              <a:rPr lang="fr-FR" sz="2000" dirty="0" smtClean="0"/>
              <a:t>Perfectionnement sur les postes de jeu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Découverte des mouvements </a:t>
            </a:r>
            <a:r>
              <a:rPr lang="fr-FR" sz="2000" dirty="0" smtClean="0"/>
              <a:t>organisés (principe de jeu)</a:t>
            </a:r>
            <a:br>
              <a:rPr lang="fr-FR" sz="2000" dirty="0" smtClean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>Défenses organisées (Zone, match up)</a:t>
            </a:r>
            <a:endParaRPr lang="fr-FR" sz="2000" dirty="0"/>
          </a:p>
          <a:p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11866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Objectifs ?</a:t>
            </a:r>
            <a:endParaRPr lang="ru-RU" sz="4800" dirty="0"/>
          </a:p>
        </p:txBody>
      </p:sp>
      <p:sp>
        <p:nvSpPr>
          <p:cNvPr id="5" name="ZoneTexte 4"/>
          <p:cNvSpPr txBox="1"/>
          <p:nvPr/>
        </p:nvSpPr>
        <p:spPr>
          <a:xfrm>
            <a:off x="628650" y="1906858"/>
            <a:ext cx="7554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 entrainements / semaine pour la plupart des catégories, nous encourageons </a:t>
            </a:r>
            <a:br>
              <a:rPr lang="fr-FR" dirty="0" smtClean="0"/>
            </a:br>
            <a:r>
              <a:rPr lang="fr-FR" dirty="0" smtClean="0"/>
              <a:t>les entraineurs a fixer des objectifs accessibles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72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Les projets sportifs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Les projets formation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Les projets convivialités</a:t>
            </a: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projets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5771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48989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 smtClean="0"/>
              <a:t>Un bureau renouvelé en octobre avec principalement des personnes qui n’avaient jamais eu de fonctions de gestion </a:t>
            </a:r>
            <a:r>
              <a:rPr lang="fr-FR" sz="2000" dirty="0" smtClean="0"/>
              <a:t>d’associations sportives </a:t>
            </a:r>
            <a:r>
              <a:rPr lang="fr-FR" sz="2000" dirty="0" smtClean="0"/>
              <a:t>et qui ont su s’adapter, apprendre très rapidement et répondre aux différentes demandes.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Bilan de la saison 2019-2020</a:t>
            </a:r>
            <a:endParaRPr lang="ru-RU" sz="4800" dirty="0"/>
          </a:p>
        </p:txBody>
      </p:sp>
      <p:sp>
        <p:nvSpPr>
          <p:cNvPr id="6" name="ZoneTexte 5"/>
          <p:cNvSpPr txBox="1"/>
          <p:nvPr/>
        </p:nvSpPr>
        <p:spPr>
          <a:xfrm>
            <a:off x="628650" y="3176757"/>
            <a:ext cx="6073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</a:t>
            </a:r>
            <a:r>
              <a:rPr lang="fr-FR" sz="2000" dirty="0" smtClean="0"/>
              <a:t>ositif pour l’avenir du club !!!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990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Opération Parrainage Amène ton copain / ta copine (avec financement FFBB opération Retour au jeu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Création d’une catégorie U17M (Bernard </a:t>
            </a:r>
            <a:r>
              <a:rPr lang="mr-IN" sz="2400" dirty="0" smtClean="0"/>
              <a:t>–</a:t>
            </a:r>
            <a:r>
              <a:rPr lang="fr-FR" sz="2400" dirty="0" smtClean="0"/>
              <a:t> Kévin)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Création d’une catégorie U7 (GS </a:t>
            </a:r>
            <a:r>
              <a:rPr lang="mr-IN" sz="2400" dirty="0" smtClean="0"/>
              <a:t>–</a:t>
            </a:r>
            <a:r>
              <a:rPr lang="fr-FR" sz="2400" dirty="0" smtClean="0"/>
              <a:t> CP)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Mise en place d’une école de tirs avec outils innovants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Stages de vacances le plus régulièrement possible (en fonction des accords mairie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Contacts avec Ermont pour proposer à 4 joueuses U13F d’intégrer l’équipe Elite Région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endParaRPr lang="fr-FR" sz="2400" dirty="0" smtClean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projets Sportifs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72915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562154"/>
            <a:ext cx="7886700" cy="435133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000" dirty="0" smtClean="0"/>
              <a:t>Notre </a:t>
            </a:r>
            <a:r>
              <a:rPr lang="fr-FR" sz="2000" dirty="0"/>
              <a:t>projet : Nous souhaitons organiser une opération "Viens découvrir le basket" pour les catégories U7 - U9 - U11M et U11F sur un WE</a:t>
            </a:r>
            <a:r>
              <a:rPr lang="fr-FR" sz="2000" dirty="0" smtClean="0"/>
              <a:t>.</a:t>
            </a:r>
            <a:br>
              <a:rPr lang="fr-FR" sz="2000" dirty="0" smtClean="0"/>
            </a:br>
            <a:r>
              <a:rPr lang="fr-FR" sz="2000" dirty="0" smtClean="0"/>
              <a:t>Samedi </a:t>
            </a:r>
            <a:r>
              <a:rPr lang="fr-FR" sz="2000" dirty="0"/>
              <a:t>de 14h à 18h : U7 et </a:t>
            </a:r>
            <a:r>
              <a:rPr lang="fr-FR" sz="2000" dirty="0" smtClean="0"/>
              <a:t>U9</a:t>
            </a:r>
            <a:br>
              <a:rPr lang="fr-FR" sz="2000" dirty="0" smtClean="0"/>
            </a:br>
            <a:r>
              <a:rPr lang="fr-FR" sz="2000" dirty="0" smtClean="0"/>
              <a:t>Dimanche </a:t>
            </a:r>
            <a:r>
              <a:rPr lang="fr-FR" sz="2000" dirty="0"/>
              <a:t>de 14h à 18h : U11F et U11M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Actions </a:t>
            </a:r>
            <a:r>
              <a:rPr lang="fr-FR" sz="2000" dirty="0"/>
              <a:t>a mener : - impression / distribution de flyers sur l'ensemble des écoles des communes proches de notre club</a:t>
            </a:r>
            <a:r>
              <a:rPr lang="fr-FR" sz="2000" dirty="0" smtClean="0"/>
              <a:t>.</a:t>
            </a:r>
            <a:br>
              <a:rPr lang="fr-FR" sz="2000" dirty="0" smtClean="0"/>
            </a:br>
            <a:r>
              <a:rPr lang="fr-FR" sz="2000" dirty="0" smtClean="0"/>
              <a:t>- </a:t>
            </a:r>
            <a:r>
              <a:rPr lang="fr-FR" sz="2000" dirty="0"/>
              <a:t>création d'affiches qui seront affichées dans les écoles et sur les panneaux d'affichage des 11 </a:t>
            </a:r>
            <a:r>
              <a:rPr lang="fr-FR" sz="2000" dirty="0" smtClean="0"/>
              <a:t>communes</a:t>
            </a:r>
            <a:br>
              <a:rPr lang="fr-FR" sz="2000" dirty="0" smtClean="0"/>
            </a:br>
            <a:r>
              <a:rPr lang="fr-FR" sz="2000" dirty="0" smtClean="0"/>
              <a:t>- </a:t>
            </a:r>
            <a:r>
              <a:rPr lang="fr-FR" sz="2000" dirty="0"/>
              <a:t>organisation d'ateliers découvertes, de mini concours, de mini matchs pour que les enfants découvrent l'activité et s'amusent</a:t>
            </a:r>
            <a:r>
              <a:rPr lang="fr-FR" sz="2000" dirty="0" smtClean="0"/>
              <a:t>.</a:t>
            </a:r>
            <a:br>
              <a:rPr lang="fr-FR" sz="2000" dirty="0" smtClean="0"/>
            </a:br>
            <a:r>
              <a:rPr lang="fr-FR" sz="2000" dirty="0" smtClean="0"/>
              <a:t>- </a:t>
            </a:r>
            <a:r>
              <a:rPr lang="fr-FR" sz="2000" dirty="0"/>
              <a:t>promotion de l'évènement sur les réseaux </a:t>
            </a:r>
            <a:r>
              <a:rPr lang="fr-FR" sz="2000" dirty="0" smtClean="0"/>
              <a:t>sociaux</a:t>
            </a:r>
            <a:endParaRPr lang="fr-FR" sz="2000" dirty="0" smtClean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projets Sportifs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2092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562154"/>
            <a:ext cx="7886700" cy="435133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000" dirty="0" smtClean="0"/>
              <a:t>L'objectif </a:t>
            </a:r>
            <a:r>
              <a:rPr lang="fr-FR" sz="2000" dirty="0"/>
              <a:t>de ce projet est de faire découvrir aux enfants à travers des activités ludiques (jeux, concours, matchs) le basketball et de leur donner envie de rejoindre l'association</a:t>
            </a:r>
            <a:r>
              <a:rPr lang="fr-FR" sz="2000" dirty="0" smtClean="0"/>
              <a:t>.</a:t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Nous </a:t>
            </a:r>
            <a:r>
              <a:rPr lang="fr-FR" sz="2000" dirty="0"/>
              <a:t>sollicitons votre aide pour essentiellement les récompenses que nous souhaiterions offrir aux enfants :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- </a:t>
            </a:r>
            <a:r>
              <a:rPr lang="fr-FR" sz="2000" dirty="0"/>
              <a:t>un T-shirt personnalisé avec un logo de l'évènement pour chaque participant (objectif cadeau + promotion de notre association</a:t>
            </a:r>
            <a:r>
              <a:rPr lang="fr-FR" sz="2000" dirty="0" smtClean="0"/>
              <a:t>)</a:t>
            </a:r>
            <a:br>
              <a:rPr lang="fr-FR" sz="2000" dirty="0" smtClean="0"/>
            </a:br>
            <a:r>
              <a:rPr lang="fr-FR" sz="2000" dirty="0" smtClean="0"/>
              <a:t>- </a:t>
            </a:r>
            <a:r>
              <a:rPr lang="fr-FR" sz="2000" dirty="0"/>
              <a:t>une </a:t>
            </a:r>
            <a:r>
              <a:rPr lang="fr-FR" sz="2000" dirty="0" smtClean="0"/>
              <a:t>médaille</a:t>
            </a:r>
            <a:br>
              <a:rPr lang="fr-FR" sz="2000" dirty="0" smtClean="0"/>
            </a:br>
            <a:r>
              <a:rPr lang="fr-FR" sz="2000" dirty="0" smtClean="0"/>
              <a:t>- </a:t>
            </a:r>
            <a:r>
              <a:rPr lang="fr-FR" sz="2000" dirty="0"/>
              <a:t>un T-shirt pour les bénévoles qui vont gérer les ateliers (parents des anciens licenciés</a:t>
            </a:r>
            <a:r>
              <a:rPr lang="fr-FR" sz="2000" dirty="0" smtClean="0"/>
              <a:t>)</a:t>
            </a:r>
            <a:br>
              <a:rPr lang="fr-FR" sz="2000" dirty="0" smtClean="0"/>
            </a:br>
            <a:endParaRPr lang="fr-FR" sz="2000" dirty="0" smtClean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projets Sportifs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2510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562154"/>
            <a:ext cx="7886700" cy="435133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000" dirty="0" smtClean="0"/>
              <a:t>Budget </a:t>
            </a:r>
            <a:r>
              <a:rPr lang="fr-FR" sz="2000" dirty="0"/>
              <a:t>: 2 postes de dépense 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 smtClean="0"/>
              <a:t>A</a:t>
            </a:r>
            <a:r>
              <a:rPr lang="fr-FR" sz="2000" dirty="0"/>
              <a:t>) Récompenses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Nous </a:t>
            </a:r>
            <a:r>
              <a:rPr lang="fr-FR" sz="2000" dirty="0"/>
              <a:t>espérons une trentaine de participants sur chaque catégorie + une équipe d'une trentaine de bénévole</a:t>
            </a:r>
            <a:r>
              <a:rPr lang="fr-FR" sz="2000" dirty="0" smtClean="0"/>
              <a:t>.</a:t>
            </a:r>
            <a:br>
              <a:rPr lang="fr-FR" sz="2000" dirty="0" smtClean="0"/>
            </a:br>
            <a:r>
              <a:rPr lang="fr-FR" sz="2000" dirty="0" smtClean="0"/>
              <a:t>Environ </a:t>
            </a:r>
            <a:r>
              <a:rPr lang="fr-FR" sz="2000" dirty="0"/>
              <a:t>150 T-shirts.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Cout </a:t>
            </a:r>
            <a:r>
              <a:rPr lang="fr-FR" sz="2000" dirty="0"/>
              <a:t>moyen d'un T-shirt avec impression </a:t>
            </a:r>
            <a:r>
              <a:rPr lang="fr-FR" sz="2000" dirty="0" err="1"/>
              <a:t>multicouleurs</a:t>
            </a:r>
            <a:r>
              <a:rPr lang="fr-FR" sz="2000" dirty="0"/>
              <a:t> sur face : 6€ </a:t>
            </a:r>
            <a:r>
              <a:rPr lang="fr-FR" sz="2000" dirty="0" smtClean="0"/>
              <a:t>TTC</a:t>
            </a:r>
            <a:br>
              <a:rPr lang="fr-FR" sz="2000" dirty="0" smtClean="0"/>
            </a:br>
            <a:r>
              <a:rPr lang="fr-FR" sz="2000" dirty="0" smtClean="0"/>
              <a:t>120 </a:t>
            </a:r>
            <a:r>
              <a:rPr lang="fr-FR" sz="2000" dirty="0"/>
              <a:t>médailles avec cordon : 1€ TTC la </a:t>
            </a:r>
            <a:r>
              <a:rPr lang="fr-FR" sz="2000" dirty="0" smtClean="0"/>
              <a:t>médaille</a:t>
            </a:r>
            <a:br>
              <a:rPr lang="fr-FR" sz="2000" dirty="0" smtClean="0"/>
            </a:br>
            <a:r>
              <a:rPr lang="fr-FR" sz="2000" dirty="0" smtClean="0"/>
              <a:t>Total </a:t>
            </a:r>
            <a:r>
              <a:rPr lang="fr-FR" sz="2000" dirty="0"/>
              <a:t>= 1020€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B</a:t>
            </a:r>
            <a:r>
              <a:rPr lang="fr-FR" sz="2000" dirty="0"/>
              <a:t>) </a:t>
            </a:r>
            <a:r>
              <a:rPr lang="fr-FR" sz="2000" dirty="0" smtClean="0"/>
              <a:t>Communication</a:t>
            </a:r>
            <a:br>
              <a:rPr lang="fr-FR" sz="2000" dirty="0" smtClean="0"/>
            </a:br>
            <a:r>
              <a:rPr lang="fr-FR" sz="2000" dirty="0" smtClean="0"/>
              <a:t>Nous </a:t>
            </a:r>
            <a:r>
              <a:rPr lang="fr-FR" sz="2000" dirty="0"/>
              <a:t>souhaitons imprimer 1000 flyers A5 (montant : 100€ TTC) et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50 </a:t>
            </a:r>
            <a:r>
              <a:rPr lang="fr-FR" sz="2000" dirty="0"/>
              <a:t>grandes affiches (montant : 200€ TTC</a:t>
            </a:r>
            <a:r>
              <a:rPr lang="fr-FR" sz="2000" dirty="0" smtClean="0"/>
              <a:t>).</a:t>
            </a:r>
            <a:br>
              <a:rPr lang="fr-FR" sz="2000" dirty="0" smtClean="0"/>
            </a:br>
            <a:r>
              <a:rPr lang="fr-FR" sz="2000" dirty="0" smtClean="0"/>
              <a:t>Dépense </a:t>
            </a:r>
            <a:r>
              <a:rPr lang="fr-FR" sz="2000" dirty="0"/>
              <a:t>totale : 1320€ TTC.</a:t>
            </a:r>
            <a:endParaRPr lang="fr-FR" sz="2000" dirty="0" smtClean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projets Sportifs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906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2418987"/>
            <a:ext cx="7886700" cy="1461638"/>
          </a:xfrm>
        </p:spPr>
        <p:txBody>
          <a:bodyPr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Ecole d’arbitrage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Ecole d’OTM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400" dirty="0" smtClean="0"/>
              <a:t>Ecole d’entraineurs</a:t>
            </a: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projets formation</a:t>
            </a:r>
            <a:endParaRPr lang="ru-RU" sz="4800" dirty="0"/>
          </a:p>
        </p:txBody>
      </p:sp>
      <p:sp>
        <p:nvSpPr>
          <p:cNvPr id="4" name="Rectangle 3"/>
          <p:cNvSpPr/>
          <p:nvPr/>
        </p:nvSpPr>
        <p:spPr>
          <a:xfrm>
            <a:off x="628650" y="1463229"/>
            <a:ext cx="7886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 smtClean="0"/>
              <a:t>3 </a:t>
            </a:r>
            <a:r>
              <a:rPr lang="fr-FR" sz="2400" dirty="0"/>
              <a:t>projets très important pour le club pour assurer la pérennité du </a:t>
            </a:r>
            <a:r>
              <a:rPr lang="fr-FR" sz="2400" dirty="0" smtClean="0"/>
              <a:t>club 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78" y="2073785"/>
            <a:ext cx="2039472" cy="361368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8650" y="4005386"/>
            <a:ext cx="5694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Nous avons besoin de vous pour communiquer / convaincre les joueurs </a:t>
            </a:r>
            <a:r>
              <a:rPr lang="mr-IN" sz="2400" b="1" dirty="0" smtClean="0">
                <a:solidFill>
                  <a:srgbClr val="FF0000"/>
                </a:solidFill>
              </a:rPr>
              <a:t>–</a:t>
            </a:r>
            <a:r>
              <a:rPr lang="fr-FR" sz="2400" b="1" dirty="0" smtClean="0">
                <a:solidFill>
                  <a:srgbClr val="FF0000"/>
                </a:solidFill>
              </a:rPr>
              <a:t> parents de participer aux formations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9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projets formation</a:t>
            </a:r>
            <a:endParaRPr lang="ru-RU" sz="4800" dirty="0"/>
          </a:p>
        </p:txBody>
      </p:sp>
      <p:sp>
        <p:nvSpPr>
          <p:cNvPr id="4" name="Rectangle 3"/>
          <p:cNvSpPr/>
          <p:nvPr/>
        </p:nvSpPr>
        <p:spPr>
          <a:xfrm>
            <a:off x="628650" y="1463229"/>
            <a:ext cx="7886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b="1" dirty="0" smtClean="0"/>
              <a:t>Ecole d’arbitrage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628650" y="1966034"/>
            <a:ext cx="84259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Pourquoi</a:t>
            </a:r>
            <a:r>
              <a:rPr lang="fr-FR" dirty="0" smtClean="0"/>
              <a:t> : depuis plusieurs années, le club rencontre des difficultés pour </a:t>
            </a:r>
            <a:br>
              <a:rPr lang="fr-FR" dirty="0" smtClean="0"/>
            </a:br>
            <a:r>
              <a:rPr lang="fr-FR" dirty="0" smtClean="0"/>
              <a:t>assumer l’arbitrage des matchs à domicile, souvent les mêmes personnes qui entrainent</a:t>
            </a:r>
            <a:br>
              <a:rPr lang="fr-FR" dirty="0" smtClean="0"/>
            </a:br>
            <a:r>
              <a:rPr lang="fr-FR" dirty="0" smtClean="0"/>
              <a:t>puis arbitrent les matchs.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u="sng" dirty="0" smtClean="0"/>
              <a:t>Objectif</a:t>
            </a:r>
            <a:r>
              <a:rPr lang="fr-FR" dirty="0" smtClean="0"/>
              <a:t> </a:t>
            </a:r>
            <a:r>
              <a:rPr lang="fr-FR" dirty="0"/>
              <a:t>: former des arbitres club de manière a faciliter l’organisation des matchs</a:t>
            </a:r>
            <a:br>
              <a:rPr lang="fr-FR" dirty="0"/>
            </a:br>
            <a:r>
              <a:rPr lang="fr-FR" dirty="0"/>
              <a:t>à </a:t>
            </a:r>
            <a:r>
              <a:rPr lang="fr-FR" dirty="0" smtClean="0"/>
              <a:t>domicile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28650" y="3867391"/>
            <a:ext cx="6675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 smtClean="0"/>
              <a:t>5 participants minimum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Un rendez-vous une fois par semaine pendant 1h30 de </a:t>
            </a:r>
            <a:br>
              <a:rPr lang="fr-FR" dirty="0" smtClean="0"/>
            </a:br>
            <a:r>
              <a:rPr lang="fr-FR" dirty="0" smtClean="0"/>
              <a:t>Septembre à Noel (durant un entrainement)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Le suivi via une plateforme d’E-learning FFBB pour l’apprentissage du règlement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Un suivi le reste de la saison sur les matchs</a:t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605454" y="1463229"/>
            <a:ext cx="4017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b="1" dirty="0" smtClean="0"/>
              <a:t>Responsable : José </a:t>
            </a:r>
            <a:r>
              <a:rPr lang="fr-FR" sz="2400" b="1" dirty="0" err="1" smtClean="0"/>
              <a:t>Simioneck</a:t>
            </a:r>
            <a:endParaRPr lang="fr-F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402956" y="5898716"/>
            <a:ext cx="8220189" cy="703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62005" y="6065831"/>
            <a:ext cx="810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NE PAS OUBLIER DE FAIRE ARBITRER VOS JOUEURS PENDANT LES ENTRAINEMENTS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6379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projets formation</a:t>
            </a:r>
            <a:endParaRPr lang="ru-RU" sz="4800" dirty="0"/>
          </a:p>
        </p:txBody>
      </p:sp>
      <p:sp>
        <p:nvSpPr>
          <p:cNvPr id="4" name="Rectangle 3"/>
          <p:cNvSpPr/>
          <p:nvPr/>
        </p:nvSpPr>
        <p:spPr>
          <a:xfrm>
            <a:off x="628650" y="1463229"/>
            <a:ext cx="7886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b="1" dirty="0" smtClean="0"/>
              <a:t>Ecole d’OTM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28647" y="2654089"/>
            <a:ext cx="823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Objectif</a:t>
            </a:r>
            <a:r>
              <a:rPr lang="fr-FR" dirty="0" smtClean="0"/>
              <a:t> : former des joueurs ET parents à la gestion des tables </a:t>
            </a:r>
            <a:r>
              <a:rPr lang="fr-FR" smtClean="0"/>
              <a:t>de marque (feuille </a:t>
            </a:r>
            <a:r>
              <a:rPr lang="fr-FR" dirty="0" smtClean="0"/>
              <a:t>de marque, chronomètre ET </a:t>
            </a:r>
            <a:r>
              <a:rPr lang="fr-FR" dirty="0"/>
              <a:t>une initiation au règlement </a:t>
            </a:r>
            <a:r>
              <a:rPr lang="fr-FR" dirty="0" smtClean="0"/>
              <a:t>- gestuelle </a:t>
            </a:r>
            <a:r>
              <a:rPr lang="fr-FR" dirty="0"/>
              <a:t>des arbitres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28648" y="1966326"/>
            <a:ext cx="8127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Pourquoi</a:t>
            </a:r>
            <a:r>
              <a:rPr lang="fr-FR" dirty="0" smtClean="0"/>
              <a:t> : Sur chaque match à domicile nous devons avoir 2 personnes pour la prise en charge de la feuille de marque et le chronomètre, c’est indispensable !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259766" y="1463229"/>
            <a:ext cx="4363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b="1" dirty="0" smtClean="0"/>
              <a:t>Responsable : Isabelle </a:t>
            </a:r>
            <a:r>
              <a:rPr lang="fr-FR" sz="2400" b="1" dirty="0" err="1" smtClean="0"/>
              <a:t>Morlière</a:t>
            </a:r>
            <a:endParaRPr lang="fr-FR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628648" y="3341852"/>
            <a:ext cx="82363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Modalités :</a:t>
            </a:r>
          </a:p>
          <a:p>
            <a:r>
              <a:rPr lang="fr-FR" u="sng" dirty="0"/>
              <a:t>Théorie</a:t>
            </a:r>
            <a:r>
              <a:rPr lang="fr-FR" dirty="0"/>
              <a:t>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minimum </a:t>
            </a:r>
            <a:r>
              <a:rPr lang="fr-FR" dirty="0"/>
              <a:t>2 séances de 2h par groupe de 4 personnes </a:t>
            </a:r>
            <a:r>
              <a:rPr lang="fr-FR" dirty="0" smtClean="0"/>
              <a:t>mini </a:t>
            </a:r>
            <a:r>
              <a:rPr lang="fr-FR" dirty="0"/>
              <a:t>+ la formation </a:t>
            </a:r>
            <a:r>
              <a:rPr lang="fr-FR" dirty="0" err="1"/>
              <a:t>elearning</a:t>
            </a:r>
            <a:r>
              <a:rPr lang="fr-FR" dirty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u="sng" dirty="0" smtClean="0"/>
              <a:t>Pratique</a:t>
            </a:r>
            <a:r>
              <a:rPr lang="fr-FR" dirty="0" smtClean="0"/>
              <a:t> :</a:t>
            </a:r>
            <a:br>
              <a:rPr lang="fr-FR" dirty="0" smtClean="0"/>
            </a:br>
            <a:r>
              <a:rPr lang="fr-FR" dirty="0" smtClean="0"/>
              <a:t>- </a:t>
            </a:r>
            <a:r>
              <a:rPr lang="fr-FR" dirty="0"/>
              <a:t>formations lors des </a:t>
            </a:r>
            <a:r>
              <a:rPr lang="fr-FR" dirty="0" smtClean="0"/>
              <a:t>matchs (</a:t>
            </a:r>
            <a:r>
              <a:rPr lang="fr-FR" dirty="0"/>
              <a:t>3 </a:t>
            </a:r>
            <a:r>
              <a:rPr lang="fr-FR" dirty="0" smtClean="0"/>
              <a:t>mini) </a:t>
            </a:r>
            <a:r>
              <a:rPr lang="fr-FR" dirty="0"/>
              <a:t>(amicaux ou championnats) par groupe de 4 personnes </a:t>
            </a:r>
            <a:r>
              <a:rPr lang="fr-FR" dirty="0" smtClean="0"/>
              <a:t>max</a:t>
            </a:r>
            <a:br>
              <a:rPr lang="fr-FR" dirty="0" smtClean="0"/>
            </a:br>
            <a:r>
              <a:rPr lang="fr-FR" dirty="0" smtClean="0"/>
              <a:t>La </a:t>
            </a:r>
            <a:r>
              <a:rPr lang="fr-FR" dirty="0"/>
              <a:t>pratique devra se faire en corrélation avec l’école d’arbitrage afin de travailler également sur la communication table/arbitres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- </a:t>
            </a:r>
            <a:r>
              <a:rPr lang="fr-FR" dirty="0"/>
              <a:t>formation chrono ( rappel des règles</a:t>
            </a:r>
            <a:r>
              <a:rPr lang="fr-FR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505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projets formation</a:t>
            </a:r>
            <a:endParaRPr lang="ru-RU" sz="4800" dirty="0"/>
          </a:p>
        </p:txBody>
      </p:sp>
      <p:sp>
        <p:nvSpPr>
          <p:cNvPr id="4" name="Rectangle 3"/>
          <p:cNvSpPr/>
          <p:nvPr/>
        </p:nvSpPr>
        <p:spPr>
          <a:xfrm>
            <a:off x="628650" y="1463229"/>
            <a:ext cx="7886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b="1" dirty="0" smtClean="0"/>
              <a:t>Ecole d’entraineurs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28650" y="2687223"/>
            <a:ext cx="76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Objectif : </a:t>
            </a:r>
            <a:r>
              <a:rPr lang="fr-FR" dirty="0" smtClean="0"/>
              <a:t>transmettre du contenu technique orienté sur notre identité de jeu de</a:t>
            </a:r>
            <a:br>
              <a:rPr lang="fr-FR" dirty="0" smtClean="0"/>
            </a:br>
            <a:r>
              <a:rPr lang="fr-FR" dirty="0" smtClean="0"/>
              <a:t>manière à ce qu’il y ai une cohérence de formation entre les différents niveaux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28650" y="1966034"/>
            <a:ext cx="6893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Pourquoi : </a:t>
            </a:r>
            <a:r>
              <a:rPr lang="fr-FR" dirty="0" smtClean="0"/>
              <a:t>Cette saison nous avons la chance d’intégrer au sein du staff </a:t>
            </a:r>
            <a:br>
              <a:rPr lang="fr-FR" dirty="0" smtClean="0"/>
            </a:br>
            <a:r>
              <a:rPr lang="fr-FR" dirty="0" smtClean="0"/>
              <a:t>plusieurs « jeunes » entraineurs.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28650" y="3354436"/>
            <a:ext cx="6675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Modalités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- une réunion par cycle sur un terrain pour traiter d’un sujet précis</a:t>
            </a:r>
            <a:br>
              <a:rPr lang="fr-FR" dirty="0" smtClean="0"/>
            </a:br>
            <a:r>
              <a:rPr lang="fr-FR" dirty="0" smtClean="0"/>
              <a:t>- une communication régulière via WhatsApp pour transmettre des situations d’entrainement avec des évolutions pédagogiques</a:t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259766" y="1463229"/>
            <a:ext cx="4363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b="1" dirty="0" smtClean="0"/>
              <a:t>Responsable : Fred </a:t>
            </a:r>
            <a:r>
              <a:rPr lang="fr-FR" sz="2400" b="1" dirty="0" err="1" smtClean="0"/>
              <a:t>Dalleau</a:t>
            </a:r>
            <a:endParaRPr lang="fr-FR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628650" y="4647098"/>
            <a:ext cx="6407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Pour les entraineurs qui le souhaitent, inscription à une formation </a:t>
            </a:r>
            <a:br>
              <a:rPr lang="fr-FR" dirty="0" smtClean="0"/>
            </a:br>
            <a:r>
              <a:rPr lang="fr-FR" dirty="0" smtClean="0"/>
              <a:t>diplômante (prise en charge par le club)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844299" y="5473497"/>
            <a:ext cx="4990454" cy="111259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983677" y="5571060"/>
            <a:ext cx="4851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5 réunions seulement sur l’année</a:t>
            </a:r>
            <a:br>
              <a:rPr lang="fr-FR" sz="2400" dirty="0" smtClean="0">
                <a:solidFill>
                  <a:srgbClr val="FF0000"/>
                </a:solidFill>
              </a:rPr>
            </a:br>
            <a:r>
              <a:rPr lang="fr-FR" sz="2400" dirty="0" smtClean="0">
                <a:solidFill>
                  <a:srgbClr val="FF0000"/>
                </a:solidFill>
              </a:rPr>
              <a:t>La présence de tous est souhaitée !!!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40161" y="1636847"/>
            <a:ext cx="7969885" cy="1461638"/>
          </a:xfrm>
        </p:spPr>
        <p:txBody>
          <a:bodyPr>
            <a:no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000" dirty="0" smtClean="0"/>
              <a:t>Développement de la buvette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000" dirty="0" smtClean="0"/>
              <a:t>Gouter de fin de match </a:t>
            </a:r>
            <a:r>
              <a:rPr lang="fr-FR" sz="2000" b="1" dirty="0" smtClean="0">
                <a:solidFill>
                  <a:srgbClr val="FF0000"/>
                </a:solidFill>
              </a:rPr>
              <a:t>(très important !!! 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000" dirty="0" smtClean="0"/>
              <a:t>Fête de Noël (</a:t>
            </a:r>
            <a:r>
              <a:rPr lang="fr-FR" sz="2000" dirty="0" err="1" smtClean="0"/>
              <a:t>BasketByNight</a:t>
            </a:r>
            <a:r>
              <a:rPr lang="fr-FR" sz="2000" dirty="0" smtClean="0"/>
              <a:t>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000" dirty="0" smtClean="0"/>
              <a:t>Une grande sortie en fin d’année Parents + enfants (tournoi + mer)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000" dirty="0" smtClean="0"/>
              <a:t>Supporter les autres équipes de manière a développer l’identité club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fr-FR" sz="2000" dirty="0" smtClean="0"/>
              <a:t>Organiser dans la mesure du possible plusieurs repas d’équipe</a:t>
            </a: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projets convivialité</a:t>
            </a:r>
            <a:endParaRPr lang="ru-RU" sz="4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54" y="4364549"/>
            <a:ext cx="1756008" cy="23413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62" y="4364549"/>
            <a:ext cx="1759838" cy="23464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70" y="4364549"/>
            <a:ext cx="1756007" cy="23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5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dirigeants </a:t>
            </a:r>
            <a:r>
              <a:rPr lang="fr-FR" sz="4800" dirty="0" smtClean="0"/>
              <a:t>élus</a:t>
            </a:r>
            <a:endParaRPr lang="ru-RU" sz="4800" dirty="0"/>
          </a:p>
        </p:txBody>
      </p:sp>
      <p:sp>
        <p:nvSpPr>
          <p:cNvPr id="6" name="Symbol zastępczy zawartości 1"/>
          <p:cNvSpPr txBox="1">
            <a:spLocks/>
          </p:cNvSpPr>
          <p:nvPr/>
        </p:nvSpPr>
        <p:spPr>
          <a:xfrm>
            <a:off x="287687" y="1475889"/>
            <a:ext cx="4961321" cy="4004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 smtClean="0"/>
              <a:t>Les membres du bureau</a:t>
            </a:r>
            <a:br>
              <a:rPr lang="fr-FR" sz="2000" b="1" dirty="0" smtClean="0"/>
            </a:br>
            <a:endParaRPr lang="fr-FR" sz="2000" b="1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 smtClean="0"/>
              <a:t>Christian CELESTIN : Président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 smtClean="0"/>
              <a:t>Linda AKOU : </a:t>
            </a:r>
            <a:r>
              <a:rPr lang="fr-FR" sz="2000" dirty="0" smtClean="0"/>
              <a:t>Vice-présidente</a:t>
            </a:r>
            <a:endParaRPr lang="fr-FR" sz="20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 smtClean="0"/>
              <a:t>Steve GODET : Trésorier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 smtClean="0"/>
              <a:t>Maud SALOMON : </a:t>
            </a:r>
            <a:r>
              <a:rPr lang="fr-FR" sz="2000" dirty="0" smtClean="0"/>
              <a:t>Trésorière adjointe</a:t>
            </a:r>
            <a:endParaRPr lang="fr-FR" sz="20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sz="2000" dirty="0" smtClean="0"/>
              <a:t>Anne-Sophie MATHE : Secrétaire</a:t>
            </a:r>
            <a:br>
              <a:rPr lang="fr-FR" sz="2000" dirty="0" smtClean="0"/>
            </a:br>
            <a:r>
              <a:rPr lang="fr-FR" sz="2000" dirty="0" smtClean="0"/>
              <a:t>Sophie LUCAS : </a:t>
            </a:r>
            <a:r>
              <a:rPr lang="fr-FR" sz="2000" dirty="0" smtClean="0"/>
              <a:t>Secrétaire adjointe</a:t>
            </a:r>
            <a:endParaRPr lang="fr-FR" sz="20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sz="2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sz="2000" dirty="0" smtClean="0"/>
              <a:t>Sophie RAVARD : Correspondante</a:t>
            </a:r>
            <a:br>
              <a:rPr lang="fr-FR" sz="2000" dirty="0" smtClean="0"/>
            </a:br>
            <a:r>
              <a:rPr lang="fr-FR" sz="2000" dirty="0" smtClean="0"/>
              <a:t>Audrey PODEVIN : </a:t>
            </a:r>
            <a:r>
              <a:rPr lang="fr-FR" sz="2000" dirty="0" smtClean="0"/>
              <a:t>Correspondante adjointe</a:t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Stéphane PACHIS : Directeur Technique</a:t>
            </a:r>
            <a:endParaRPr lang="fr-FR" sz="20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dirty="0" smtClean="0"/>
          </a:p>
        </p:txBody>
      </p:sp>
      <p:sp>
        <p:nvSpPr>
          <p:cNvPr id="7" name="Symbol zastępczy zawartości 1"/>
          <p:cNvSpPr txBox="1">
            <a:spLocks/>
          </p:cNvSpPr>
          <p:nvPr/>
        </p:nvSpPr>
        <p:spPr>
          <a:xfrm>
            <a:off x="5537200" y="1475889"/>
            <a:ext cx="3433735" cy="4004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 smtClean="0"/>
              <a:t>Les autres membres élus</a:t>
            </a:r>
            <a:br>
              <a:rPr lang="fr-FR" sz="2000" b="1" dirty="0" smtClean="0"/>
            </a:br>
            <a:endParaRPr lang="fr-FR" sz="2000" b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sz="2000" dirty="0" smtClean="0"/>
              <a:t>Jean-Paul DALLEAU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Isabelle MORLIERE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Sonny TONY</a:t>
            </a:r>
            <a:endParaRPr lang="fr-FR" sz="20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sz="2000" dirty="0" smtClean="0"/>
              <a:t>Muriel CELESTIN</a:t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420609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225877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 smtClean="0"/>
              <a:t>8 équipes engagées en championnat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1 U9 (Jean-Marc, Stéphane P, </a:t>
            </a:r>
            <a:r>
              <a:rPr lang="fr-FR" sz="2000" dirty="0" err="1" smtClean="0"/>
              <a:t>Ianel</a:t>
            </a:r>
            <a:r>
              <a:rPr lang="fr-FR" sz="2000" dirty="0" smtClean="0"/>
              <a:t>, Yoan, Alexis)</a:t>
            </a:r>
            <a:br>
              <a:rPr lang="fr-FR" sz="2000" dirty="0" smtClean="0"/>
            </a:br>
            <a:r>
              <a:rPr lang="fr-FR" sz="2000" dirty="0" smtClean="0"/>
              <a:t>2 U11F (Nicolas, Steve)</a:t>
            </a:r>
            <a:br>
              <a:rPr lang="fr-FR" sz="2000" dirty="0" smtClean="0"/>
            </a:br>
            <a:r>
              <a:rPr lang="fr-FR" sz="2000" dirty="0" smtClean="0"/>
              <a:t>1 U13M (David, Stéphane G)</a:t>
            </a:r>
            <a:br>
              <a:rPr lang="fr-FR" sz="2000" dirty="0" smtClean="0"/>
            </a:br>
            <a:r>
              <a:rPr lang="fr-FR" sz="2000" dirty="0" smtClean="0"/>
              <a:t>1 U13F (Stéphane P, Laurent, </a:t>
            </a:r>
            <a:r>
              <a:rPr lang="fr-FR" sz="2000" dirty="0" err="1" smtClean="0"/>
              <a:t>Hana</a:t>
            </a:r>
            <a:r>
              <a:rPr lang="fr-FR" sz="2000" dirty="0" smtClean="0"/>
              <a:t>, Steve)</a:t>
            </a:r>
            <a:br>
              <a:rPr lang="fr-FR" sz="2000" dirty="0" smtClean="0"/>
            </a:br>
            <a:r>
              <a:rPr lang="fr-FR" sz="2000" dirty="0" smtClean="0"/>
              <a:t>2 U15M (Fred, Sonny, </a:t>
            </a:r>
            <a:r>
              <a:rPr lang="fr-FR" sz="2000" dirty="0" err="1" smtClean="0"/>
              <a:t>Stephane</a:t>
            </a:r>
            <a:r>
              <a:rPr lang="fr-FR" sz="2000" dirty="0" smtClean="0"/>
              <a:t> P, Nicolas)</a:t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b="1" dirty="0" smtClean="0"/>
              <a:t>2 équipes « loisir »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1 U9</a:t>
            </a:r>
            <a:br>
              <a:rPr lang="fr-FR" sz="2000" dirty="0" smtClean="0"/>
            </a:br>
            <a:r>
              <a:rPr lang="fr-FR" sz="2000" dirty="0" smtClean="0"/>
              <a:t>1 SM (Sonny </a:t>
            </a:r>
            <a:r>
              <a:rPr lang="mr-IN" sz="2000" dirty="0" smtClean="0"/>
              <a:t>–</a:t>
            </a:r>
            <a:r>
              <a:rPr lang="fr-FR" sz="2000" dirty="0" smtClean="0"/>
              <a:t> Adeline)</a:t>
            </a: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Bilan de la saison 2019-2020</a:t>
            </a:r>
            <a:endParaRPr lang="ru-RU" sz="4800" dirty="0"/>
          </a:p>
        </p:txBody>
      </p:sp>
      <p:sp>
        <p:nvSpPr>
          <p:cNvPr id="6" name="Rectangle 5"/>
          <p:cNvSpPr/>
          <p:nvPr/>
        </p:nvSpPr>
        <p:spPr>
          <a:xfrm>
            <a:off x="3239146" y="4023152"/>
            <a:ext cx="4594279" cy="130185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378524" y="4120715"/>
            <a:ext cx="431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14 entraineurs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1" y="837652"/>
            <a:ext cx="614813" cy="84818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54" y="1554558"/>
            <a:ext cx="712515" cy="81053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54118" y="5596667"/>
            <a:ext cx="147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DARZACQ Jean-Marc</a:t>
            </a:r>
            <a:br>
              <a:rPr lang="fr-FR" sz="1200" dirty="0" smtClean="0"/>
            </a:br>
            <a:r>
              <a:rPr lang="fr-FR" sz="1200" dirty="0" smtClean="0"/>
              <a:t>Coach U9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cs-CZ" sz="1200" dirty="0" smtClean="0"/>
              <a:t>6 </a:t>
            </a:r>
            <a:r>
              <a:rPr lang="cs-CZ" sz="1200" dirty="0"/>
              <a:t>78 83 96 </a:t>
            </a:r>
            <a:r>
              <a:rPr lang="cs-CZ" sz="1200" dirty="0" smtClean="0"/>
              <a:t>76</a:t>
            </a:r>
            <a:endParaRPr lang="fr-FR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887587" y="817025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AKOU </a:t>
            </a:r>
            <a:r>
              <a:rPr lang="fr-FR" sz="1200" dirty="0" err="1" smtClean="0"/>
              <a:t>Ianel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 smtClean="0"/>
              <a:t>Coach U11M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is-IS" sz="1200" dirty="0" smtClean="0"/>
              <a:t>7 </a:t>
            </a:r>
            <a:r>
              <a:rPr lang="is-IS" sz="1200" dirty="0"/>
              <a:t>69 14 32 </a:t>
            </a:r>
            <a:r>
              <a:rPr lang="is-IS" sz="1200" dirty="0" smtClean="0"/>
              <a:t>37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915205" y="1616836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AKOU Linda</a:t>
            </a:r>
            <a:br>
              <a:rPr lang="fr-FR" sz="1200" dirty="0" smtClean="0"/>
            </a:br>
            <a:r>
              <a:rPr lang="fr-FR" sz="1200" dirty="0" smtClean="0"/>
              <a:t>Présidente</a:t>
            </a:r>
            <a:br>
              <a:rPr lang="fr-FR" sz="1200" dirty="0" smtClean="0"/>
            </a:br>
            <a:r>
              <a:rPr lang="is-IS" sz="1200" dirty="0" smtClean="0"/>
              <a:t>06 </a:t>
            </a:r>
            <a:r>
              <a:rPr lang="is-IS" sz="1200" dirty="0"/>
              <a:t>52 17 55 74</a:t>
            </a:r>
            <a:endParaRPr lang="fr-FR" sz="1200" dirty="0"/>
          </a:p>
        </p:txBody>
      </p:sp>
      <p:sp>
        <p:nvSpPr>
          <p:cNvPr id="28" name="Rectangle 27"/>
          <p:cNvSpPr/>
          <p:nvPr/>
        </p:nvSpPr>
        <p:spPr>
          <a:xfrm>
            <a:off x="2960354" y="3399186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GUEDON Dan </a:t>
            </a:r>
            <a:br>
              <a:rPr lang="fr-FR" sz="1200" dirty="0" smtClean="0"/>
            </a:br>
            <a:r>
              <a:rPr lang="fr-FR" sz="1200" dirty="0" smtClean="0"/>
              <a:t>Coach SM</a:t>
            </a:r>
            <a:br>
              <a:rPr lang="fr-FR" sz="1200" dirty="0" smtClean="0"/>
            </a:br>
            <a:r>
              <a:rPr lang="fr-FR" sz="1200" dirty="0" smtClean="0"/>
              <a:t>06 </a:t>
            </a:r>
            <a:r>
              <a:rPr lang="fr-FR" sz="1200" dirty="0"/>
              <a:t>50 18 19 09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11142" y="3283106"/>
            <a:ext cx="1502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BOUBLI David</a:t>
            </a:r>
            <a:br>
              <a:rPr lang="fr-FR" sz="1200" dirty="0" smtClean="0"/>
            </a:br>
            <a:r>
              <a:rPr lang="fr-FR" sz="1200" dirty="0" smtClean="0"/>
              <a:t>Soutien Coach U13M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de-DE" sz="1200" dirty="0"/>
              <a:t>6 09 62 14 29</a:t>
            </a:r>
            <a:endParaRPr lang="fr-FR" sz="1200" dirty="0"/>
          </a:p>
        </p:txBody>
      </p:sp>
      <p:sp>
        <p:nvSpPr>
          <p:cNvPr id="30" name="Rectangle 29"/>
          <p:cNvSpPr/>
          <p:nvPr/>
        </p:nvSpPr>
        <p:spPr>
          <a:xfrm>
            <a:off x="2995876" y="4184105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GODET Steve</a:t>
            </a:r>
            <a:br>
              <a:rPr lang="fr-FR" sz="1200" dirty="0" smtClean="0"/>
            </a:br>
            <a:r>
              <a:rPr lang="fr-FR" sz="1200" dirty="0" smtClean="0"/>
              <a:t>Trésorier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it-IT" sz="1200" dirty="0"/>
              <a:t>6 64 51 34 </a:t>
            </a:r>
            <a:r>
              <a:rPr lang="it-IT" sz="1200" dirty="0" smtClean="0"/>
              <a:t>86</a:t>
            </a:r>
            <a:endParaRPr lang="fr-FR" sz="1200" dirty="0"/>
          </a:p>
        </p:txBody>
      </p:sp>
      <p:sp>
        <p:nvSpPr>
          <p:cNvPr id="31" name="Rectangle 30"/>
          <p:cNvSpPr/>
          <p:nvPr/>
        </p:nvSpPr>
        <p:spPr>
          <a:xfrm>
            <a:off x="915205" y="2416495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BINAS Renaud</a:t>
            </a:r>
            <a:br>
              <a:rPr lang="fr-FR" sz="1200" dirty="0" smtClean="0"/>
            </a:br>
            <a:r>
              <a:rPr lang="fr-FR" sz="1200" dirty="0" smtClean="0"/>
              <a:t>Coach U11M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it-IT" sz="1200" dirty="0"/>
              <a:t>6 63 36 80 70</a:t>
            </a:r>
            <a:endParaRPr lang="fr-FR" sz="1200" dirty="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49" y="3200198"/>
            <a:ext cx="559045" cy="95512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19542" y="3409337"/>
            <a:ext cx="1276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MARCIN Bernard </a:t>
            </a:r>
            <a:br>
              <a:rPr lang="fr-FR" sz="1200" dirty="0" smtClean="0"/>
            </a:br>
            <a:r>
              <a:rPr lang="fr-FR" sz="1200" dirty="0" smtClean="0"/>
              <a:t>Coach U17M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fi-FI" sz="1200" dirty="0" smtClean="0"/>
              <a:t>6 </a:t>
            </a:r>
            <a:r>
              <a:rPr lang="fi-FI" sz="1200" dirty="0"/>
              <a:t>72 19 59 94</a:t>
            </a:r>
            <a:endParaRPr lang="fr-FR" sz="1200" dirty="0"/>
          </a:p>
        </p:txBody>
      </p:sp>
      <p:sp>
        <p:nvSpPr>
          <p:cNvPr id="34" name="Rectangle 33"/>
          <p:cNvSpPr/>
          <p:nvPr/>
        </p:nvSpPr>
        <p:spPr>
          <a:xfrm>
            <a:off x="2929116" y="1704813"/>
            <a:ext cx="1404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ETORE Nicolas</a:t>
            </a:r>
            <a:br>
              <a:rPr lang="fr-FR" sz="1200" dirty="0" smtClean="0"/>
            </a:br>
            <a:r>
              <a:rPr lang="fr-FR" sz="1200" dirty="0" smtClean="0"/>
              <a:t>Coach U11F </a:t>
            </a:r>
            <a:r>
              <a:rPr lang="mr-IN" sz="1200" dirty="0" smtClean="0"/>
              <a:t>–</a:t>
            </a:r>
            <a:r>
              <a:rPr lang="fr-FR" sz="1200" dirty="0" smtClean="0"/>
              <a:t> U13F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fi-FI" sz="1200" dirty="0" smtClean="0"/>
              <a:t>6 </a:t>
            </a:r>
            <a:r>
              <a:rPr lang="fi-FI" sz="1200" dirty="0"/>
              <a:t>72 19 59 94</a:t>
            </a:r>
            <a:endParaRPr lang="fr-FR" sz="1200" dirty="0"/>
          </a:p>
        </p:txBody>
      </p:sp>
      <p:sp>
        <p:nvSpPr>
          <p:cNvPr id="35" name="Rectangle 34"/>
          <p:cNvSpPr/>
          <p:nvPr/>
        </p:nvSpPr>
        <p:spPr>
          <a:xfrm>
            <a:off x="2995876" y="4922588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HAMIS Kévin</a:t>
            </a:r>
            <a:br>
              <a:rPr lang="fr-FR" sz="1200" dirty="0" smtClean="0"/>
            </a:br>
            <a:r>
              <a:rPr lang="fr-FR" sz="1200" dirty="0" smtClean="0"/>
              <a:t>Coach U17M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pt-BR" sz="1200" dirty="0" smtClean="0"/>
              <a:t>7 </a:t>
            </a:r>
            <a:r>
              <a:rPr lang="pt-BR" sz="1200" dirty="0"/>
              <a:t>81 01 30 10</a:t>
            </a:r>
            <a:endParaRPr lang="fr-FR" sz="1200" dirty="0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190" y="3320662"/>
            <a:ext cx="631949" cy="107135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049816" y="817025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LEGEAS Julien</a:t>
            </a:r>
            <a:br>
              <a:rPr lang="fr-FR" sz="1200" dirty="0" smtClean="0"/>
            </a:br>
            <a:r>
              <a:rPr lang="fr-FR" sz="1200" dirty="0" smtClean="0"/>
              <a:t>Coach 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cs-CZ" sz="1200" dirty="0"/>
              <a:t>6 25 62 33 83</a:t>
            </a:r>
            <a:endParaRPr lang="fr-FR" sz="1200" dirty="0"/>
          </a:p>
        </p:txBody>
      </p:sp>
      <p:sp>
        <p:nvSpPr>
          <p:cNvPr id="39" name="Rectangle 38"/>
          <p:cNvSpPr/>
          <p:nvPr/>
        </p:nvSpPr>
        <p:spPr>
          <a:xfrm>
            <a:off x="2950055" y="2560375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ETORE Romain</a:t>
            </a:r>
            <a:br>
              <a:rPr lang="fr-FR" sz="1200" dirty="0" smtClean="0"/>
            </a:br>
            <a:r>
              <a:rPr lang="fr-FR" sz="1200" dirty="0" smtClean="0"/>
              <a:t>Coach U11F</a:t>
            </a:r>
            <a:br>
              <a:rPr lang="fr-FR" sz="1200" dirty="0" smtClean="0"/>
            </a:br>
            <a:r>
              <a:rPr lang="fr-FR" sz="1200" dirty="0" smtClean="0"/>
              <a:t>07 </a:t>
            </a:r>
            <a:r>
              <a:rPr lang="fr-FR" sz="1200" dirty="0"/>
              <a:t>70 11 49 43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9" y="822768"/>
            <a:ext cx="597012" cy="106135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007318" y="5635993"/>
            <a:ext cx="1318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JANSSENS Laurent</a:t>
            </a:r>
            <a:br>
              <a:rPr lang="fr-FR" sz="1200" dirty="0" smtClean="0"/>
            </a:br>
            <a:r>
              <a:rPr lang="fr-FR" sz="1200" dirty="0" smtClean="0"/>
              <a:t>Coach U13F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fi-FI" sz="1200" dirty="0"/>
              <a:t>6 32 60 24 79</a:t>
            </a:r>
            <a:endParaRPr lang="fr-FR" sz="1200" dirty="0"/>
          </a:p>
        </p:txBody>
      </p:sp>
      <p:sp>
        <p:nvSpPr>
          <p:cNvPr id="43" name="Rectangle 42"/>
          <p:cNvSpPr/>
          <p:nvPr/>
        </p:nvSpPr>
        <p:spPr>
          <a:xfrm>
            <a:off x="872682" y="4075802"/>
            <a:ext cx="1347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CELESTIN Christian</a:t>
            </a:r>
            <a:br>
              <a:rPr lang="fr-FR" sz="1200" dirty="0" smtClean="0"/>
            </a:br>
            <a:r>
              <a:rPr lang="fr-FR" sz="1200" dirty="0" smtClean="0"/>
              <a:t>Président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is-IS" sz="1200" dirty="0" smtClean="0"/>
              <a:t>6 </a:t>
            </a:r>
            <a:r>
              <a:rPr lang="is-IS" sz="1200" dirty="0"/>
              <a:t>37 72 15 </a:t>
            </a:r>
            <a:r>
              <a:rPr lang="is-IS" sz="1200" dirty="0" smtClean="0"/>
              <a:t>07</a:t>
            </a:r>
            <a:endParaRPr lang="fr-FR" sz="1200" dirty="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93" y="2572597"/>
            <a:ext cx="612809" cy="894814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7" y="2474299"/>
            <a:ext cx="602063" cy="861619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2954694" y="861496"/>
            <a:ext cx="1304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DARZACQ Adeline</a:t>
            </a:r>
            <a:br>
              <a:rPr lang="fr-FR" sz="1200" dirty="0" smtClean="0"/>
            </a:br>
            <a:r>
              <a:rPr lang="fr-FR" sz="1200" dirty="0" smtClean="0"/>
              <a:t>Coach Loisirs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is-IS" sz="1200" dirty="0" smtClean="0"/>
              <a:t>6 </a:t>
            </a:r>
            <a:r>
              <a:rPr lang="is-IS" sz="1200" dirty="0"/>
              <a:t>81 38 23 </a:t>
            </a:r>
            <a:r>
              <a:rPr lang="is-IS" sz="1200" dirty="0" smtClean="0"/>
              <a:t>29</a:t>
            </a:r>
            <a:endParaRPr lang="fr-FR" sz="1200" dirty="0"/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7" y="5635993"/>
            <a:ext cx="607575" cy="81010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97" y="1702021"/>
            <a:ext cx="554657" cy="822707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74" y="2583952"/>
            <a:ext cx="566567" cy="761178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7400185" y="763797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NG Gary</a:t>
            </a:r>
            <a:br>
              <a:rPr lang="fr-FR" sz="1200" dirty="0" smtClean="0"/>
            </a:br>
            <a:r>
              <a:rPr lang="fr-FR" sz="1200" dirty="0" smtClean="0"/>
              <a:t>Coach U13M</a:t>
            </a:r>
            <a:br>
              <a:rPr lang="fr-FR" sz="1200" dirty="0" smtClean="0"/>
            </a:br>
            <a:r>
              <a:rPr lang="cs-CZ" sz="1200" dirty="0"/>
              <a:t>07 77 83 29 </a:t>
            </a:r>
            <a:r>
              <a:rPr lang="cs-CZ" sz="1200" dirty="0" smtClean="0"/>
              <a:t>83</a:t>
            </a:r>
            <a:endParaRPr lang="fr-FR" sz="1200" dirty="0"/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73" y="4884204"/>
            <a:ext cx="581586" cy="87092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5038401" y="2560374"/>
            <a:ext cx="1146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MARC Jérôme</a:t>
            </a:r>
            <a:br>
              <a:rPr lang="fr-FR" sz="1200" dirty="0" smtClean="0"/>
            </a:br>
            <a:r>
              <a:rPr lang="fr-FR" sz="1200" dirty="0" smtClean="0"/>
              <a:t>Coach U13M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is-IS" sz="1200" dirty="0" smtClean="0"/>
              <a:t>7 </a:t>
            </a:r>
            <a:r>
              <a:rPr lang="is-IS" sz="1200" dirty="0"/>
              <a:t>77 95 29 11</a:t>
            </a:r>
            <a:endParaRPr lang="fr-FR" sz="1200" dirty="0"/>
          </a:p>
        </p:txBody>
      </p:sp>
      <p:sp>
        <p:nvSpPr>
          <p:cNvPr id="59" name="Rectangle 58"/>
          <p:cNvSpPr/>
          <p:nvPr/>
        </p:nvSpPr>
        <p:spPr>
          <a:xfrm>
            <a:off x="858932" y="4873564"/>
            <a:ext cx="1188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DALLEAU Fred</a:t>
            </a:r>
            <a:br>
              <a:rPr lang="fr-FR" sz="1200" dirty="0" smtClean="0"/>
            </a:br>
            <a:r>
              <a:rPr lang="fr-FR" sz="1200" dirty="0" smtClean="0"/>
              <a:t>Ecole de </a:t>
            </a:r>
            <a:r>
              <a:rPr lang="fr-FR" sz="1200" dirty="0" err="1"/>
              <a:t>C</a:t>
            </a:r>
            <a:r>
              <a:rPr lang="fr-FR" sz="1200" dirty="0" err="1" smtClean="0"/>
              <a:t>oachs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is-IS" sz="1200" dirty="0" smtClean="0"/>
              <a:t>6 71 98 83 90</a:t>
            </a:r>
            <a:endParaRPr lang="fr-FR" sz="1200" dirty="0"/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01" y="789645"/>
            <a:ext cx="688822" cy="764913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5027067" y="4994156"/>
            <a:ext cx="1351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MORLIERE Isabelle</a:t>
            </a:r>
            <a:br>
              <a:rPr lang="fr-FR" sz="1200" dirty="0" smtClean="0"/>
            </a:br>
            <a:r>
              <a:rPr lang="fr-FR" sz="1200" dirty="0" smtClean="0"/>
              <a:t>Ecole des OTM</a:t>
            </a:r>
            <a:br>
              <a:rPr lang="fr-FR" sz="1200" dirty="0" smtClean="0"/>
            </a:br>
            <a:r>
              <a:rPr lang="cs-CZ" sz="1200" dirty="0" smtClean="0"/>
              <a:t>06 </a:t>
            </a:r>
            <a:r>
              <a:rPr lang="cs-CZ" sz="1200" dirty="0"/>
              <a:t>21 21 61 </a:t>
            </a:r>
            <a:r>
              <a:rPr lang="cs-CZ" sz="1200" dirty="0" smtClean="0"/>
              <a:t>41</a:t>
            </a:r>
            <a:endParaRPr lang="fr-FR" sz="1200" dirty="0"/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7" y="4102245"/>
            <a:ext cx="579609" cy="763325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" y="4875730"/>
            <a:ext cx="569570" cy="750103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31" y="4143977"/>
            <a:ext cx="562962" cy="741401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23" y="870999"/>
            <a:ext cx="616628" cy="812077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7414935" y="1598774"/>
            <a:ext cx="1252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PACHIS Stéphane</a:t>
            </a:r>
            <a:br>
              <a:rPr lang="fr-FR" sz="1200" dirty="0" smtClean="0"/>
            </a:br>
            <a:r>
              <a:rPr lang="fr-FR" sz="1200" dirty="0" smtClean="0"/>
              <a:t>DT, Coach U11M</a:t>
            </a:r>
            <a:br>
              <a:rPr lang="fr-FR" sz="1200" dirty="0" smtClean="0"/>
            </a:br>
            <a:r>
              <a:rPr lang="fr-FR" sz="1200" dirty="0" smtClean="0"/>
              <a:t>06 12 47 75 88</a:t>
            </a:r>
            <a:endParaRPr lang="fr-FR" sz="1200" dirty="0"/>
          </a:p>
        </p:txBody>
      </p:sp>
      <p:sp>
        <p:nvSpPr>
          <p:cNvPr id="68" name="Rectangle 67"/>
          <p:cNvSpPr/>
          <p:nvPr/>
        </p:nvSpPr>
        <p:spPr>
          <a:xfrm>
            <a:off x="7407746" y="2424510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PACHIS Yoan</a:t>
            </a:r>
            <a:br>
              <a:rPr lang="fr-FR" sz="1200" dirty="0" smtClean="0"/>
            </a:br>
            <a:r>
              <a:rPr lang="fr-FR" sz="1200" dirty="0" smtClean="0"/>
              <a:t>Coach U9</a:t>
            </a:r>
            <a:br>
              <a:rPr lang="fr-FR" sz="1200" dirty="0" smtClean="0"/>
            </a:br>
            <a:r>
              <a:rPr lang="fr-FR" sz="1200" dirty="0" smtClean="0"/>
              <a:t>06 16 24 94 46</a:t>
            </a:r>
            <a:endParaRPr lang="fr-FR" sz="1200" dirty="0"/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54" y="2377954"/>
            <a:ext cx="683525" cy="832760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60" y="3211904"/>
            <a:ext cx="642319" cy="855858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7400185" y="3250008"/>
            <a:ext cx="1278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PODEVIN Audrey </a:t>
            </a:r>
            <a:br>
              <a:rPr lang="fr-FR" sz="1200" dirty="0" smtClean="0"/>
            </a:br>
            <a:r>
              <a:rPr lang="fr-FR" sz="1200" dirty="0" smtClean="0"/>
              <a:t>Correspondante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is-IS" sz="1200" dirty="0"/>
              <a:t>6 17 66 50 14</a:t>
            </a:r>
            <a:endParaRPr lang="fr-FR" sz="1200" dirty="0"/>
          </a:p>
        </p:txBody>
      </p:sp>
      <p:pic>
        <p:nvPicPr>
          <p:cNvPr id="72" name="Image 7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7" y="1682856"/>
            <a:ext cx="607540" cy="800109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3" y="3338329"/>
            <a:ext cx="586016" cy="771074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019542" y="4191511"/>
            <a:ext cx="1474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MATHE Anne-Sophie</a:t>
            </a:r>
            <a:br>
              <a:rPr lang="fr-FR" sz="1200" dirty="0" smtClean="0"/>
            </a:br>
            <a:r>
              <a:rPr lang="fr-FR" sz="1200" dirty="0" smtClean="0"/>
              <a:t>Secrétaire</a:t>
            </a:r>
            <a:br>
              <a:rPr lang="fr-FR" sz="1200" dirty="0" smtClean="0"/>
            </a:br>
            <a:r>
              <a:rPr lang="hr-HR" sz="1200" dirty="0" smtClean="0"/>
              <a:t>06 74 74 84 70</a:t>
            </a:r>
            <a:endParaRPr lang="fr-FR" sz="1200" dirty="0"/>
          </a:p>
        </p:txBody>
      </p:sp>
      <p:pic>
        <p:nvPicPr>
          <p:cNvPr id="76" name="Image 7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58" y="4201617"/>
            <a:ext cx="649809" cy="855776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54" y="5618401"/>
            <a:ext cx="593139" cy="780461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5029616" y="1688690"/>
            <a:ext cx="1442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LUCAS Sophie</a:t>
            </a:r>
            <a:br>
              <a:rPr lang="fr-FR" sz="1200" dirty="0" smtClean="0"/>
            </a:br>
            <a:r>
              <a:rPr lang="fr-FR" sz="1200" dirty="0" smtClean="0"/>
              <a:t>Gestion des matchs 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cs-CZ" sz="1200" dirty="0"/>
              <a:t>6 </a:t>
            </a:r>
            <a:r>
              <a:rPr lang="cs-CZ" sz="1200" dirty="0" smtClean="0"/>
              <a:t>77 12 20 87</a:t>
            </a:r>
            <a:endParaRPr lang="fr-FR" sz="1200" dirty="0"/>
          </a:p>
        </p:txBody>
      </p:sp>
      <p:sp>
        <p:nvSpPr>
          <p:cNvPr id="81" name="Rectangle 80"/>
          <p:cNvSpPr/>
          <p:nvPr/>
        </p:nvSpPr>
        <p:spPr>
          <a:xfrm>
            <a:off x="7377985" y="4962087"/>
            <a:ext cx="1241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SALOMON Maud</a:t>
            </a:r>
            <a:br>
              <a:rPr lang="fr-FR" sz="1200" dirty="0" smtClean="0"/>
            </a:br>
            <a:r>
              <a:rPr lang="fr-FR" sz="1200" dirty="0" smtClean="0"/>
              <a:t>Trésorière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is-IS" sz="1200" dirty="0"/>
              <a:t>6 69 08 52 72</a:t>
            </a:r>
            <a:endParaRPr lang="fr-FR" sz="1200" dirty="0"/>
          </a:p>
        </p:txBody>
      </p:sp>
      <p:sp>
        <p:nvSpPr>
          <p:cNvPr id="82" name="Rectangle 81"/>
          <p:cNvSpPr/>
          <p:nvPr/>
        </p:nvSpPr>
        <p:spPr>
          <a:xfrm>
            <a:off x="7407746" y="5752531"/>
            <a:ext cx="1287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SIMIONECK José</a:t>
            </a:r>
            <a:br>
              <a:rPr lang="fr-FR" sz="1200" dirty="0" smtClean="0"/>
            </a:br>
            <a:r>
              <a:rPr lang="fr-FR" sz="1200" dirty="0" smtClean="0"/>
              <a:t>Ecole des arbitres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pt-BR" sz="1200" dirty="0"/>
              <a:t>6 86 01 97 70</a:t>
            </a:r>
            <a:endParaRPr lang="fr-FR" sz="1200" dirty="0"/>
          </a:p>
        </p:txBody>
      </p:sp>
      <p:sp>
        <p:nvSpPr>
          <p:cNvPr id="84" name="Tytuł 2"/>
          <p:cNvSpPr>
            <a:spLocks noGrp="1"/>
          </p:cNvSpPr>
          <p:nvPr>
            <p:ph type="ctrTitle"/>
          </p:nvPr>
        </p:nvSpPr>
        <p:spPr>
          <a:xfrm>
            <a:off x="628650" y="-442407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smtClean="0"/>
              <a:t>TROMBINOSCOPE</a:t>
            </a:r>
            <a:endParaRPr lang="ru-RU" sz="4800" dirty="0"/>
          </a:p>
        </p:txBody>
      </p:sp>
      <p:sp>
        <p:nvSpPr>
          <p:cNvPr id="85" name="Rectangle 84"/>
          <p:cNvSpPr/>
          <p:nvPr/>
        </p:nvSpPr>
        <p:spPr>
          <a:xfrm>
            <a:off x="6708834" y="5754540"/>
            <a:ext cx="637395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7392628" y="4124666"/>
            <a:ext cx="1191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RAVARD Sophie</a:t>
            </a:r>
            <a:br>
              <a:rPr lang="fr-FR" sz="1200" dirty="0" smtClean="0"/>
            </a:br>
            <a:r>
              <a:rPr lang="fr-FR" sz="1200" dirty="0" smtClean="0"/>
              <a:t>Correspondante</a:t>
            </a:r>
            <a:br>
              <a:rPr lang="fr-FR" sz="1200" dirty="0" smtClean="0"/>
            </a:br>
            <a:r>
              <a:rPr lang="fr-FR" sz="1200" dirty="0" smtClean="0"/>
              <a:t>0</a:t>
            </a:r>
            <a:r>
              <a:rPr lang="fi-FI" sz="1200" dirty="0"/>
              <a:t>6 03 96 87 50</a:t>
            </a:r>
            <a:endParaRPr lang="fr-FR" sz="1200" dirty="0"/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60" y="4148753"/>
            <a:ext cx="646743" cy="862324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10" y="5060377"/>
            <a:ext cx="654438" cy="877971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64" y="1882423"/>
            <a:ext cx="639386" cy="677952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34" y="5011686"/>
            <a:ext cx="637395" cy="74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489802"/>
            <a:ext cx="6575038" cy="3103214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 smtClean="0"/>
              <a:t>Plusieurs U11F invitées a des rassemblements avec les meilleures U11F de notre coin.</a:t>
            </a:r>
            <a:br>
              <a:rPr lang="fr-FR" sz="2000" dirty="0" smtClean="0"/>
            </a:br>
            <a:r>
              <a:rPr lang="fr-FR" sz="2000" dirty="0" smtClean="0"/>
              <a:t>2 </a:t>
            </a:r>
            <a:r>
              <a:rPr lang="fr-FR" sz="2000" dirty="0" smtClean="0"/>
              <a:t>joueuses U13F invitées au centre Elite départemental</a:t>
            </a:r>
            <a:br>
              <a:rPr lang="fr-FR" sz="2000" dirty="0" smtClean="0"/>
            </a:br>
            <a:r>
              <a:rPr lang="fr-FR" sz="2000" dirty="0" smtClean="0"/>
              <a:t>1 joueuse à participé au tournoi de Noël</a:t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1 U15 1</a:t>
            </a:r>
            <a:r>
              <a:rPr lang="fr-FR" sz="2000" baseline="30000" dirty="0" smtClean="0"/>
              <a:t>ère</a:t>
            </a:r>
            <a:r>
              <a:rPr lang="fr-FR" sz="2000" dirty="0" smtClean="0"/>
              <a:t> année à participé aux sélections U14, non retenu pour le tournoi </a:t>
            </a:r>
            <a:br>
              <a:rPr lang="fr-FR" sz="2000" dirty="0" smtClean="0"/>
            </a:br>
            <a:r>
              <a:rPr lang="fr-FR" sz="2000" dirty="0" smtClean="0"/>
              <a:t>1 U15 1</a:t>
            </a:r>
            <a:r>
              <a:rPr lang="fr-FR" sz="2000" baseline="30000" dirty="0" smtClean="0"/>
              <a:t>ère</a:t>
            </a:r>
            <a:r>
              <a:rPr lang="fr-FR" sz="2000" dirty="0" smtClean="0"/>
              <a:t> année sélectionné pour intégrer l’équipe U15 France de Cergy</a:t>
            </a:r>
            <a:br>
              <a:rPr lang="fr-FR" sz="2000" dirty="0" smtClean="0"/>
            </a:br>
            <a:r>
              <a:rPr lang="fr-FR" sz="2000" dirty="0" smtClean="0"/>
              <a:t>4 U13F invitée à intégrer l’équipe U13 d’Ermont pour évoluer en Elite Régional (nous en reparlerons)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 err="1" smtClean="0"/>
              <a:t>Ianel</a:t>
            </a:r>
            <a:r>
              <a:rPr lang="fr-FR" sz="2000" dirty="0" smtClean="0"/>
              <a:t> qui a suivi la formation arbitre départemental et qui a été admis.</a:t>
            </a: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Bilan de la saison 2019-2020</a:t>
            </a:r>
            <a:endParaRPr lang="ru-RU" sz="4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478" y="3735658"/>
            <a:ext cx="977864" cy="162807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478" y="1825624"/>
            <a:ext cx="986045" cy="19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49" y="1825625"/>
            <a:ext cx="8050401" cy="15995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 smtClean="0"/>
              <a:t>- Plusieurs stages organisés pendant les vacances par David et Nicolas avec une grosse fréquentation (stage de février avec 2 semaines de stage)</a:t>
            </a:r>
            <a:br>
              <a:rPr lang="fr-FR" sz="2000" dirty="0" smtClean="0"/>
            </a:br>
            <a:r>
              <a:rPr lang="fr-FR" sz="2000" dirty="0" smtClean="0"/>
              <a:t>- Une soirée de Noël mémorable</a:t>
            </a:r>
            <a:br>
              <a:rPr lang="fr-FR" sz="2000" dirty="0" smtClean="0"/>
            </a:br>
            <a:r>
              <a:rPr lang="fr-FR" sz="2000" dirty="0" smtClean="0"/>
              <a:t>Les élus des communes + président </a:t>
            </a:r>
            <a:r>
              <a:rPr lang="fr-FR" sz="2000" smtClean="0"/>
              <a:t>CD présents</a:t>
            </a:r>
            <a:endParaRPr lang="fr-FR" sz="2000" dirty="0" smtClean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Bilan de la saison 2019-2020</a:t>
            </a:r>
            <a:endParaRPr lang="ru-RU" sz="4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73" y="3425125"/>
            <a:ext cx="3003225" cy="22524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39" y="3419944"/>
            <a:ext cx="3003225" cy="22524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125"/>
            <a:ext cx="3378629" cy="225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smtClean="0"/>
              <a:t>Le COVID met fin à la saison mais nous gardons le lien très régulièrement avec les joueurs / joueuses via l’organisation de challenge par WhatsApp</a:t>
            </a: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Bilan de la saison 2019-2020</a:t>
            </a:r>
            <a:endParaRPr lang="ru-RU" sz="4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13" y="3101639"/>
            <a:ext cx="3203519" cy="17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441682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sz="2400" dirty="0" smtClean="0"/>
              <a:t>Place maintenant à la saison 2020-2021 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Est ce que nous saurons faire mieux ?</a:t>
            </a: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28650" y="8168"/>
            <a:ext cx="7886700" cy="1169719"/>
          </a:xfrm>
        </p:spPr>
        <p:txBody>
          <a:bodyPr>
            <a:normAutofit/>
          </a:bodyPr>
          <a:lstStyle/>
          <a:p>
            <a:r>
              <a:rPr lang="fr-FR" sz="4800" dirty="0" smtClean="0"/>
              <a:t>MERCI !!!!!!!!!!!!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8967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Żółtopomarańczowy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8491</TotalTime>
  <Words>1452</Words>
  <Application>Microsoft Macintosh PowerPoint</Application>
  <PresentationFormat>Présentation à l'écran (4:3)</PresentationFormat>
  <Paragraphs>232</Paragraphs>
  <Slides>50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4" baseType="lpstr">
      <vt:lpstr>Calibri</vt:lpstr>
      <vt:lpstr>Mangal</vt:lpstr>
      <vt:lpstr>Arial</vt:lpstr>
      <vt:lpstr>Motyw pakietu Office</vt:lpstr>
      <vt:lpstr>USMBM Basket</vt:lpstr>
      <vt:lpstr>Sommaire</vt:lpstr>
      <vt:lpstr>Bilan de la saison 2019-2020</vt:lpstr>
      <vt:lpstr>Bilan de la saison 2019-2020</vt:lpstr>
      <vt:lpstr>Bilan de la saison 2019-2020</vt:lpstr>
      <vt:lpstr>Bilan de la saison 2019-2020</vt:lpstr>
      <vt:lpstr>Bilan de la saison 2019-2020</vt:lpstr>
      <vt:lpstr>Bilan de la saison 2019-2020</vt:lpstr>
      <vt:lpstr>MERCI !!!!!!!!!!!!</vt:lpstr>
      <vt:lpstr>Organisation saison 2020-2021</vt:lpstr>
      <vt:lpstr>Organisation saison 2020-2021</vt:lpstr>
      <vt:lpstr>Organisation saison 2020-2021</vt:lpstr>
      <vt:lpstr>Organisation saison 2020-2021</vt:lpstr>
      <vt:lpstr>Organisation saison 2020-2021</vt:lpstr>
      <vt:lpstr>Organisation saison 2020-2021</vt:lpstr>
      <vt:lpstr>Organisation saison 2020-2021</vt:lpstr>
      <vt:lpstr>Organisation saison 2020-2021</vt:lpstr>
      <vt:lpstr>Organisation saison 2020-2021</vt:lpstr>
      <vt:lpstr>Organisation saison 2020-2021</vt:lpstr>
      <vt:lpstr>Organisation saison 2020-2021</vt:lpstr>
      <vt:lpstr>Organisation saison 2020-2021</vt:lpstr>
      <vt:lpstr>Organisation saison 2020-2021</vt:lpstr>
      <vt:lpstr>Planning des entrainements*</vt:lpstr>
      <vt:lpstr>L’identité a développer</vt:lpstr>
      <vt:lpstr>L’identité : une image</vt:lpstr>
      <vt:lpstr>L’identité : une image</vt:lpstr>
      <vt:lpstr>L’identité : une image</vt:lpstr>
      <vt:lpstr>L’identité : une image</vt:lpstr>
      <vt:lpstr>L’identité : sportive</vt:lpstr>
      <vt:lpstr>L’identité : sportive</vt:lpstr>
      <vt:lpstr>L’identité : sportive</vt:lpstr>
      <vt:lpstr>L’identité : sportive</vt:lpstr>
      <vt:lpstr>L’identité : sportive</vt:lpstr>
      <vt:lpstr>L’identité : sportive</vt:lpstr>
      <vt:lpstr>L’identité : sportive</vt:lpstr>
      <vt:lpstr>L’identité : sportive</vt:lpstr>
      <vt:lpstr>L’identité : sportive</vt:lpstr>
      <vt:lpstr>Objectifs ?</vt:lpstr>
      <vt:lpstr>Les projets</vt:lpstr>
      <vt:lpstr>Les projets Sportifs</vt:lpstr>
      <vt:lpstr>Les projets Sportifs</vt:lpstr>
      <vt:lpstr>Les projets Sportifs</vt:lpstr>
      <vt:lpstr>Les projets Sportifs</vt:lpstr>
      <vt:lpstr>Les projets formation</vt:lpstr>
      <vt:lpstr>Les projets formation</vt:lpstr>
      <vt:lpstr>Les projets formation</vt:lpstr>
      <vt:lpstr>Les projets formation</vt:lpstr>
      <vt:lpstr>Les projets convivialité</vt:lpstr>
      <vt:lpstr>Les dirigeants élus</vt:lpstr>
      <vt:lpstr>TROMBINOSCOPE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Dmytro</dc:creator>
  <cp:lastModifiedBy>Utilisateur de Microsoft Office</cp:lastModifiedBy>
  <cp:revision>116</cp:revision>
  <cp:lastPrinted>2020-06-10T19:14:05Z</cp:lastPrinted>
  <dcterms:created xsi:type="dcterms:W3CDTF">2016-09-19T12:25:02Z</dcterms:created>
  <dcterms:modified xsi:type="dcterms:W3CDTF">2020-06-14T20:35:57Z</dcterms:modified>
</cp:coreProperties>
</file>